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5"/>
  </p:notesMasterIdLst>
  <p:sldIdLst>
    <p:sldId id="263" r:id="rId2"/>
    <p:sldId id="302" r:id="rId3"/>
    <p:sldId id="279" r:id="rId4"/>
    <p:sldId id="312" r:id="rId5"/>
    <p:sldId id="306" r:id="rId6"/>
    <p:sldId id="307" r:id="rId7"/>
    <p:sldId id="311" r:id="rId8"/>
    <p:sldId id="303" r:id="rId9"/>
    <p:sldId id="309" r:id="rId10"/>
    <p:sldId id="304" r:id="rId11"/>
    <p:sldId id="308" r:id="rId12"/>
    <p:sldId id="310" r:id="rId13"/>
    <p:sldId id="305" r:id="rId14"/>
  </p:sldIdLst>
  <p:sldSz cx="9906000" cy="6858000" type="A4"/>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中間スタイル 1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86" autoAdjust="0"/>
    <p:restoredTop sz="94660"/>
  </p:normalViewPr>
  <p:slideViewPr>
    <p:cSldViewPr snapToGrid="0">
      <p:cViewPr varScale="1">
        <p:scale>
          <a:sx n="77" d="100"/>
          <a:sy n="77" d="100"/>
        </p:scale>
        <p:origin x="22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tiff>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EBF96-84A6-3648-9BCD-369C8955BFB1}" type="datetimeFigureOut">
              <a:rPr kumimoji="1" lang="ja-JP" altLang="en-US" smtClean="0"/>
              <a:t>2017/2/4</a:t>
            </a:fld>
            <a:endParaRPr kumimoji="1" lang="ja-JP" altLang="en-US"/>
          </a:p>
        </p:txBody>
      </p:sp>
      <p:sp>
        <p:nvSpPr>
          <p:cNvPr id="4" name="スライド イメージ プレースホルダー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A86314-0D59-8A45-9B51-59993C9508BE}" type="slidenum">
              <a:rPr kumimoji="1" lang="ja-JP" altLang="en-US" smtClean="0"/>
              <a:t>‹#›</a:t>
            </a:fld>
            <a:endParaRPr kumimoji="1" lang="ja-JP" altLang="en-US"/>
          </a:p>
        </p:txBody>
      </p:sp>
    </p:spTree>
    <p:extLst>
      <p:ext uri="{BB962C8B-B14F-4D97-AF65-F5344CB8AC3E}">
        <p14:creationId xmlns:p14="http://schemas.microsoft.com/office/powerpoint/2010/main" val="8203373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65A86314-0D59-8A45-9B51-59993C9508BE}" type="slidenum">
              <a:rPr kumimoji="1" lang="ja-JP" altLang="en-US" smtClean="0"/>
              <a:t>1</a:t>
            </a:fld>
            <a:endParaRPr kumimoji="1" lang="ja-JP" altLang="en-US"/>
          </a:p>
        </p:txBody>
      </p:sp>
    </p:spTree>
    <p:extLst>
      <p:ext uri="{BB962C8B-B14F-4D97-AF65-F5344CB8AC3E}">
        <p14:creationId xmlns:p14="http://schemas.microsoft.com/office/powerpoint/2010/main" val="2247142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238250" y="1122363"/>
            <a:ext cx="7429500" cy="2387600"/>
          </a:xfrm>
        </p:spPr>
        <p:txBody>
          <a:bodyPr anchor="b"/>
          <a:lstStyle>
            <a:lvl1pPr algn="ctr">
              <a:defRPr sz="4875"/>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238250" y="3602038"/>
            <a:ext cx="7429500" cy="1655762"/>
          </a:xfrm>
        </p:spPr>
        <p:txBody>
          <a:bodyPr/>
          <a:lstStyle>
            <a:lvl1pPr marL="0" indent="0" algn="ctr">
              <a:buNone/>
              <a:defRPr sz="1950"/>
            </a:lvl1pPr>
            <a:lvl2pPr marL="371475" indent="0" algn="ctr">
              <a:buNone/>
              <a:defRPr sz="1625"/>
            </a:lvl2pPr>
            <a:lvl3pPr marL="742950" indent="0" algn="ctr">
              <a:buNone/>
              <a:defRPr sz="1463"/>
            </a:lvl3pPr>
            <a:lvl4pPr marL="1114425" indent="0" algn="ctr">
              <a:buNone/>
              <a:defRPr sz="1300"/>
            </a:lvl4pPr>
            <a:lvl5pPr marL="1485900" indent="0" algn="ctr">
              <a:buNone/>
              <a:defRPr sz="1300"/>
            </a:lvl5pPr>
            <a:lvl6pPr marL="1857375" indent="0" algn="ctr">
              <a:buNone/>
              <a:defRPr sz="1300"/>
            </a:lvl6pPr>
            <a:lvl7pPr marL="2228850" indent="0" algn="ctr">
              <a:buNone/>
              <a:defRPr sz="1300"/>
            </a:lvl7pPr>
            <a:lvl8pPr marL="2600325" indent="0" algn="ctr">
              <a:buNone/>
              <a:defRPr sz="1300"/>
            </a:lvl8pPr>
            <a:lvl9pPr marL="2971800" indent="0" algn="ctr">
              <a:buNone/>
              <a:defRPr sz="13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7088981" y="365125"/>
            <a:ext cx="2135981"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681037" y="365125"/>
            <a:ext cx="6284119"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81038" y="365127"/>
            <a:ext cx="8543925" cy="701674"/>
          </a:xfrm>
        </p:spPr>
        <p:txBody>
          <a:bodyPr>
            <a:normAutofit/>
          </a:bodyPr>
          <a:lstStyle>
            <a:lvl1pPr>
              <a:defRPr sz="3200"/>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a:xfrm>
            <a:off x="681038" y="1253067"/>
            <a:ext cx="8543925" cy="5384800"/>
          </a:xfrm>
        </p:spPr>
        <p:txBody>
          <a:body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9" name="スライド番号プレースホルダー 8"/>
          <p:cNvSpPr>
            <a:spLocks noGrp="1"/>
          </p:cNvSpPr>
          <p:nvPr>
            <p:ph type="sldNum" sz="quarter" idx="12"/>
          </p:nvPr>
        </p:nvSpPr>
        <p:spPr>
          <a:xfrm>
            <a:off x="9065941" y="100359"/>
            <a:ext cx="840059" cy="365125"/>
          </a:xfrm>
        </p:spPr>
        <p:txBody>
          <a:bodyPr/>
          <a:lstStyle>
            <a:lvl1pPr>
              <a:defRPr sz="2800">
                <a:solidFill>
                  <a:schemeClr val="bg1"/>
                </a:solidFill>
                <a:latin typeface="+mn-ea"/>
                <a:ea typeface="+mn-ea"/>
              </a:defRPr>
            </a:lvl1pPr>
          </a:lstStyle>
          <a:p>
            <a:fld id="{7E081743-69C2-4806-8438-6E72C5188B45}" type="slidenum">
              <a:rPr lang="ja-JP" altLang="en-US" smtClean="0"/>
              <a:pPr/>
              <a:t>‹#›</a:t>
            </a:fld>
            <a:endParaRPr lang="ja-JP"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675878" y="1709739"/>
            <a:ext cx="8543925" cy="2852737"/>
          </a:xfrm>
        </p:spPr>
        <p:txBody>
          <a:bodyPr anchor="b"/>
          <a:lstStyle>
            <a:lvl1pPr>
              <a:defRPr sz="4875"/>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75878" y="4589464"/>
            <a:ext cx="8543925" cy="1500187"/>
          </a:xfrm>
        </p:spPr>
        <p:txBody>
          <a:bodyPr/>
          <a:lstStyle>
            <a:lvl1pPr marL="0" indent="0">
              <a:buNone/>
              <a:defRPr sz="1950">
                <a:solidFill>
                  <a:schemeClr val="tx1">
                    <a:tint val="75000"/>
                  </a:schemeClr>
                </a:solidFill>
              </a:defRPr>
            </a:lvl1pPr>
            <a:lvl2pPr marL="371475" indent="0">
              <a:buNone/>
              <a:defRPr sz="1625">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681038" y="1825625"/>
            <a:ext cx="421005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5014913" y="1825625"/>
            <a:ext cx="421005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82328" y="365126"/>
            <a:ext cx="8543925"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82328" y="1681163"/>
            <a:ext cx="4190702" cy="823912"/>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682328" y="2505075"/>
            <a:ext cx="4190702"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5014913" y="1681163"/>
            <a:ext cx="4211340" cy="823912"/>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5014913" y="2505075"/>
            <a:ext cx="4211340"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82328" y="457200"/>
            <a:ext cx="3194943" cy="1600200"/>
          </a:xfrm>
        </p:spPr>
        <p:txBody>
          <a:bodyPr anchor="b"/>
          <a:lstStyle>
            <a:lvl1pPr>
              <a:defRPr sz="26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4211340" y="987426"/>
            <a:ext cx="5014913" cy="4873625"/>
          </a:xfrm>
        </p:spPr>
        <p:txBody>
          <a:bodyPr/>
          <a:lstStyle>
            <a:lvl1pPr>
              <a:defRPr sz="2600"/>
            </a:lvl1pPr>
            <a:lvl2pPr>
              <a:defRPr sz="2275"/>
            </a:lvl2pPr>
            <a:lvl3pPr>
              <a:defRPr sz="1950"/>
            </a:lvl3pPr>
            <a:lvl4pPr>
              <a:defRPr sz="1625"/>
            </a:lvl4pPr>
            <a:lvl5pPr>
              <a:defRPr sz="1625"/>
            </a:lvl5pPr>
            <a:lvl6pPr>
              <a:defRPr sz="1625"/>
            </a:lvl6pPr>
            <a:lvl7pPr>
              <a:defRPr sz="1625"/>
            </a:lvl7pPr>
            <a:lvl8pPr>
              <a:defRPr sz="1625"/>
            </a:lvl8pPr>
            <a:lvl9pPr>
              <a:defRPr sz="1625"/>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682328" y="2057400"/>
            <a:ext cx="3194943" cy="3811588"/>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682328" y="457200"/>
            <a:ext cx="3194943" cy="1600200"/>
          </a:xfrm>
        </p:spPr>
        <p:txBody>
          <a:bodyPr anchor="b"/>
          <a:lstStyle>
            <a:lvl1pPr>
              <a:defRPr sz="26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4211340" y="987426"/>
            <a:ext cx="5014913" cy="4873625"/>
          </a:xfrm>
        </p:spPr>
        <p:txBody>
          <a:bodyPr/>
          <a:lstStyle>
            <a:lvl1pPr marL="0" indent="0">
              <a:buNone/>
              <a:defRPr sz="2600"/>
            </a:lvl1pPr>
            <a:lvl2pPr marL="371475" indent="0">
              <a:buNone/>
              <a:defRPr sz="2275"/>
            </a:lvl2pPr>
            <a:lvl3pPr marL="742950" indent="0">
              <a:buNone/>
              <a:defRPr sz="1950"/>
            </a:lvl3pPr>
            <a:lvl4pPr marL="1114425" indent="0">
              <a:buNone/>
              <a:defRPr sz="1625"/>
            </a:lvl4pPr>
            <a:lvl5pPr marL="1485900" indent="0">
              <a:buNone/>
              <a:defRPr sz="1625"/>
            </a:lvl5pPr>
            <a:lvl6pPr marL="1857375" indent="0">
              <a:buNone/>
              <a:defRPr sz="1625"/>
            </a:lvl6pPr>
            <a:lvl7pPr marL="2228850" indent="0">
              <a:buNone/>
              <a:defRPr sz="1625"/>
            </a:lvl7pPr>
            <a:lvl8pPr marL="2600325" indent="0">
              <a:buNone/>
              <a:defRPr sz="1625"/>
            </a:lvl8pPr>
            <a:lvl9pPr marL="2971800" indent="0">
              <a:buNone/>
              <a:defRPr sz="1625"/>
            </a:lvl9pPr>
          </a:lstStyle>
          <a:p>
            <a:endParaRPr kumimoji="1" lang="ja-JP" altLang="en-US"/>
          </a:p>
        </p:txBody>
      </p:sp>
      <p:sp>
        <p:nvSpPr>
          <p:cNvPr id="4" name="テキスト プレースホルダー 3"/>
          <p:cNvSpPr>
            <a:spLocks noGrp="1"/>
          </p:cNvSpPr>
          <p:nvPr>
            <p:ph type="body" sz="half" idx="2"/>
          </p:nvPr>
        </p:nvSpPr>
        <p:spPr>
          <a:xfrm>
            <a:off x="682328" y="2057400"/>
            <a:ext cx="3194943" cy="3811588"/>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E081743-69C2-4806-8438-6E72C5188B45}"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681038" y="365126"/>
            <a:ext cx="8543925"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681038" y="6356351"/>
            <a:ext cx="2228850" cy="365125"/>
          </a:xfrm>
          <a:prstGeom prst="rect">
            <a:avLst/>
          </a:prstGeom>
        </p:spPr>
        <p:txBody>
          <a:bodyPr vert="horz" lIns="91440" tIns="45720" rIns="91440" bIns="45720" rtlCol="0" anchor="ctr"/>
          <a:lstStyle>
            <a:lvl1pPr algn="l">
              <a:defRPr sz="975">
                <a:solidFill>
                  <a:schemeClr val="tx1">
                    <a:tint val="75000"/>
                  </a:schemeClr>
                </a:solidFill>
              </a:defRPr>
            </a:lvl1pPr>
          </a:lstStyle>
          <a:p>
            <a:endParaRPr kumimoji="1" lang="ja-JP" altLang="en-US"/>
          </a:p>
        </p:txBody>
      </p:sp>
      <p:sp>
        <p:nvSpPr>
          <p:cNvPr id="5" name="フッター プレースホルダー 4"/>
          <p:cNvSpPr>
            <a:spLocks noGrp="1"/>
          </p:cNvSpPr>
          <p:nvPr>
            <p:ph type="ftr" sz="quarter" idx="3"/>
          </p:nvPr>
        </p:nvSpPr>
        <p:spPr>
          <a:xfrm>
            <a:off x="3281363" y="6356351"/>
            <a:ext cx="3343275" cy="365125"/>
          </a:xfrm>
          <a:prstGeom prst="rect">
            <a:avLst/>
          </a:prstGeom>
        </p:spPr>
        <p:txBody>
          <a:bodyPr vert="horz" lIns="91440" tIns="45720" rIns="91440" bIns="45720" rtlCol="0" anchor="ctr"/>
          <a:lstStyle>
            <a:lvl1pPr algn="ctr">
              <a:defRPr sz="975">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996113" y="6356351"/>
            <a:ext cx="2228850" cy="365125"/>
          </a:xfrm>
          <a:prstGeom prst="rect">
            <a:avLst/>
          </a:prstGeom>
        </p:spPr>
        <p:txBody>
          <a:bodyPr vert="horz" lIns="91440" tIns="45720" rIns="91440" bIns="45720" rtlCol="0" anchor="ctr"/>
          <a:lstStyle>
            <a:lvl1pPr algn="r">
              <a:defRPr sz="975">
                <a:solidFill>
                  <a:schemeClr val="tx1">
                    <a:tint val="75000"/>
                  </a:schemeClr>
                </a:solidFill>
              </a:defRPr>
            </a:lvl1pPr>
          </a:lstStyle>
          <a:p>
            <a:fld id="{7E081743-69C2-4806-8438-6E72C5188B45}" type="slidenum">
              <a:rPr kumimoji="1" lang="ja-JP" altLang="en-US" smtClean="0"/>
              <a:t>‹#›</a:t>
            </a:fld>
            <a:endParaRPr kumimoji="1" lang="ja-JP" altLang="en-US"/>
          </a:p>
        </p:txBody>
      </p:sp>
    </p:spTree>
    <p:extLst>
      <p:ext uri="{BB962C8B-B14F-4D97-AF65-F5344CB8AC3E}">
        <p14:creationId xmlns:p14="http://schemas.microsoft.com/office/powerpoint/2010/main" val="15392674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742950" rtl="0" eaLnBrk="1" latinLnBrk="0" hangingPunct="1">
        <a:lnSpc>
          <a:spcPct val="90000"/>
        </a:lnSpc>
        <a:spcBef>
          <a:spcPct val="0"/>
        </a:spcBef>
        <a:buNone/>
        <a:defRPr kumimoji="1" sz="3575" kern="1200">
          <a:solidFill>
            <a:schemeClr val="tx1"/>
          </a:solidFill>
          <a:latin typeface="+mj-lt"/>
          <a:ea typeface="+mj-ea"/>
          <a:cs typeface="+mj-cs"/>
        </a:defRPr>
      </a:lvl1pPr>
    </p:titleStyle>
    <p:bodyStyle>
      <a:lvl1pPr marL="185738" indent="-185738" algn="l" defTabSz="742950" rtl="0" eaLnBrk="1" latinLnBrk="0" hangingPunct="1">
        <a:lnSpc>
          <a:spcPct val="90000"/>
        </a:lnSpc>
        <a:spcBef>
          <a:spcPts val="813"/>
        </a:spcBef>
        <a:buFont typeface="Arial"/>
        <a:buChar char="•"/>
        <a:defRPr kumimoji="1"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a:buChar char="•"/>
        <a:defRPr kumimoji="1"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a:buChar char="•"/>
        <a:defRPr kumimoji="1"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9pPr>
    </p:bodyStyle>
    <p:otherStyle>
      <a:defPPr>
        <a:defRPr lang="ja-JP"/>
      </a:defPPr>
      <a:lvl1pPr marL="0" algn="l" defTabSz="742950" rtl="0" eaLnBrk="1" latinLnBrk="0" hangingPunct="1">
        <a:defRPr kumimoji="1" sz="1463" kern="1200">
          <a:solidFill>
            <a:schemeClr val="tx1"/>
          </a:solidFill>
          <a:latin typeface="+mn-lt"/>
          <a:ea typeface="+mn-ea"/>
          <a:cs typeface="+mn-cs"/>
        </a:defRPr>
      </a:lvl1pPr>
      <a:lvl2pPr marL="371475" algn="l" defTabSz="742950" rtl="0" eaLnBrk="1" latinLnBrk="0" hangingPunct="1">
        <a:defRPr kumimoji="1" sz="1463" kern="1200">
          <a:solidFill>
            <a:schemeClr val="tx1"/>
          </a:solidFill>
          <a:latin typeface="+mn-lt"/>
          <a:ea typeface="+mn-ea"/>
          <a:cs typeface="+mn-cs"/>
        </a:defRPr>
      </a:lvl2pPr>
      <a:lvl3pPr marL="742950" algn="l" defTabSz="742950" rtl="0" eaLnBrk="1" latinLnBrk="0" hangingPunct="1">
        <a:defRPr kumimoji="1" sz="1463" kern="1200">
          <a:solidFill>
            <a:schemeClr val="tx1"/>
          </a:solidFill>
          <a:latin typeface="+mn-lt"/>
          <a:ea typeface="+mn-ea"/>
          <a:cs typeface="+mn-cs"/>
        </a:defRPr>
      </a:lvl3pPr>
      <a:lvl4pPr marL="1114425" algn="l" defTabSz="742950" rtl="0" eaLnBrk="1" latinLnBrk="0" hangingPunct="1">
        <a:defRPr kumimoji="1" sz="1463" kern="1200">
          <a:solidFill>
            <a:schemeClr val="tx1"/>
          </a:solidFill>
          <a:latin typeface="+mn-lt"/>
          <a:ea typeface="+mn-ea"/>
          <a:cs typeface="+mn-cs"/>
        </a:defRPr>
      </a:lvl4pPr>
      <a:lvl5pPr marL="1485900" algn="l" defTabSz="742950" rtl="0" eaLnBrk="1" latinLnBrk="0" hangingPunct="1">
        <a:defRPr kumimoji="1" sz="1463" kern="1200">
          <a:solidFill>
            <a:schemeClr val="tx1"/>
          </a:solidFill>
          <a:latin typeface="+mn-lt"/>
          <a:ea typeface="+mn-ea"/>
          <a:cs typeface="+mn-cs"/>
        </a:defRPr>
      </a:lvl5pPr>
      <a:lvl6pPr marL="1857375" algn="l" defTabSz="742950" rtl="0" eaLnBrk="1" latinLnBrk="0" hangingPunct="1">
        <a:defRPr kumimoji="1" sz="1463" kern="1200">
          <a:solidFill>
            <a:schemeClr val="tx1"/>
          </a:solidFill>
          <a:latin typeface="+mn-lt"/>
          <a:ea typeface="+mn-ea"/>
          <a:cs typeface="+mn-cs"/>
        </a:defRPr>
      </a:lvl6pPr>
      <a:lvl7pPr marL="2228850" algn="l" defTabSz="742950" rtl="0" eaLnBrk="1" latinLnBrk="0" hangingPunct="1">
        <a:defRPr kumimoji="1" sz="1463" kern="1200">
          <a:solidFill>
            <a:schemeClr val="tx1"/>
          </a:solidFill>
          <a:latin typeface="+mn-lt"/>
          <a:ea typeface="+mn-ea"/>
          <a:cs typeface="+mn-cs"/>
        </a:defRPr>
      </a:lvl7pPr>
      <a:lvl8pPr marL="2600325" algn="l" defTabSz="742950" rtl="0" eaLnBrk="1" latinLnBrk="0" hangingPunct="1">
        <a:defRPr kumimoji="1" sz="1463" kern="1200">
          <a:solidFill>
            <a:schemeClr val="tx1"/>
          </a:solidFill>
          <a:latin typeface="+mn-lt"/>
          <a:ea typeface="+mn-ea"/>
          <a:cs typeface="+mn-cs"/>
        </a:defRPr>
      </a:lvl8pPr>
      <a:lvl9pPr marL="2971800" algn="l" defTabSz="742950" rtl="0" eaLnBrk="1" latinLnBrk="0" hangingPunct="1">
        <a:defRPr kumimoji="1" sz="146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p:cNvSpPr/>
          <p:nvPr/>
        </p:nvSpPr>
        <p:spPr>
          <a:xfrm>
            <a:off x="0" y="4025463"/>
            <a:ext cx="9906000" cy="28325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p:cNvSpPr>
            <a:spLocks noGrp="1"/>
          </p:cNvSpPr>
          <p:nvPr>
            <p:ph type="ctrTitle"/>
          </p:nvPr>
        </p:nvSpPr>
        <p:spPr>
          <a:xfrm>
            <a:off x="0" y="0"/>
            <a:ext cx="9906000" cy="2038710"/>
          </a:xfrm>
          <a:solidFill>
            <a:schemeClr val="tx1">
              <a:lumMod val="65000"/>
              <a:lumOff val="35000"/>
            </a:schemeClr>
          </a:solidFill>
        </p:spPr>
        <p:txBody>
          <a:bodyPr anchor="ctr">
            <a:noAutofit/>
          </a:bodyPr>
          <a:lstStyle/>
          <a:p>
            <a:r>
              <a:rPr lang="en-US" altLang="ja-JP" b="1" dirty="0" smtClean="0">
                <a:solidFill>
                  <a:schemeClr val="bg1"/>
                </a:solidFill>
              </a:rPr>
              <a:t>Global</a:t>
            </a:r>
            <a:r>
              <a:rPr lang="ja-JP" altLang="en-US" b="1" dirty="0" smtClean="0">
                <a:solidFill>
                  <a:schemeClr val="bg1"/>
                </a:solidFill>
              </a:rPr>
              <a:t> </a:t>
            </a:r>
            <a:r>
              <a:rPr lang="en-US" altLang="ja-JP" b="1" dirty="0" smtClean="0">
                <a:solidFill>
                  <a:schemeClr val="bg1"/>
                </a:solidFill>
              </a:rPr>
              <a:t>PBL</a:t>
            </a:r>
            <a:r>
              <a:rPr lang="ja-JP" altLang="en-US" b="1" dirty="0" smtClean="0">
                <a:solidFill>
                  <a:schemeClr val="bg1"/>
                </a:solidFill>
              </a:rPr>
              <a:t> </a:t>
            </a:r>
            <a:r>
              <a:rPr lang="en-US" altLang="ja-JP" b="1" dirty="0" smtClean="0">
                <a:solidFill>
                  <a:schemeClr val="bg1"/>
                </a:solidFill>
              </a:rPr>
              <a:t>with UBD</a:t>
            </a:r>
            <a:br>
              <a:rPr lang="en-US" altLang="ja-JP" b="1" dirty="0" smtClean="0">
                <a:solidFill>
                  <a:schemeClr val="bg1"/>
                </a:solidFill>
              </a:rPr>
            </a:br>
            <a:r>
              <a:rPr lang="en-US" altLang="ja-JP" sz="4800" b="1" dirty="0" smtClean="0">
                <a:solidFill>
                  <a:schemeClr val="bg1"/>
                </a:solidFill>
              </a:rPr>
              <a:t>Regular update meeting </a:t>
            </a:r>
            <a:br>
              <a:rPr lang="en-US" altLang="ja-JP" sz="4800" b="1" dirty="0" smtClean="0">
                <a:solidFill>
                  <a:schemeClr val="bg1"/>
                </a:solidFill>
              </a:rPr>
            </a:br>
            <a:r>
              <a:rPr lang="en-US" altLang="ja-JP" sz="3200" b="1" dirty="0" smtClean="0">
                <a:solidFill>
                  <a:schemeClr val="bg1"/>
                </a:solidFill>
              </a:rPr>
              <a:t> </a:t>
            </a:r>
            <a:r>
              <a:rPr lang="en-US" altLang="ja-JP" sz="3200" b="1" dirty="0">
                <a:solidFill>
                  <a:schemeClr val="bg1"/>
                </a:solidFill>
              </a:rPr>
              <a:t>Flood Observing </a:t>
            </a:r>
            <a:r>
              <a:rPr lang="en-US" altLang="ja-JP" sz="3200" b="1" dirty="0" smtClean="0">
                <a:solidFill>
                  <a:schemeClr val="bg1"/>
                </a:solidFill>
              </a:rPr>
              <a:t>System </a:t>
            </a:r>
            <a:r>
              <a:rPr lang="en-US" altLang="ja-JP" sz="3200" b="1" dirty="0">
                <a:solidFill>
                  <a:schemeClr val="bg1"/>
                </a:solidFill>
              </a:rPr>
              <a:t>Researching </a:t>
            </a:r>
            <a:r>
              <a:rPr lang="en-US" altLang="ja-JP" sz="3200" b="1" dirty="0" smtClean="0">
                <a:solidFill>
                  <a:schemeClr val="bg1"/>
                </a:solidFill>
              </a:rPr>
              <a:t>project</a:t>
            </a:r>
            <a:endParaRPr lang="ja-JP" altLang="en-US" sz="3200" b="1" dirty="0">
              <a:solidFill>
                <a:schemeClr val="bg1"/>
              </a:solidFill>
            </a:endParaRPr>
          </a:p>
        </p:txBody>
      </p:sp>
      <p:sp>
        <p:nvSpPr>
          <p:cNvPr id="5" name="コンテンツ プレースホルダー 4"/>
          <p:cNvSpPr>
            <a:spLocks noGrp="1"/>
          </p:cNvSpPr>
          <p:nvPr>
            <p:ph type="subTitle" idx="1"/>
          </p:nvPr>
        </p:nvSpPr>
        <p:spPr>
          <a:xfrm>
            <a:off x="355458" y="4244044"/>
            <a:ext cx="9275233" cy="2568537"/>
          </a:xfrm>
        </p:spPr>
        <p:txBody>
          <a:bodyPr>
            <a:noAutofit/>
          </a:bodyPr>
          <a:lstStyle/>
          <a:p>
            <a:pPr algn="just">
              <a:lnSpc>
                <a:spcPts val="2420"/>
              </a:lnSpc>
              <a:spcBef>
                <a:spcPts val="2013"/>
              </a:spcBef>
            </a:pPr>
            <a:r>
              <a:rPr lang="en-US" altLang="ja-JP" sz="2400" kern="100" dirty="0" smtClean="0">
                <a:latin typeface="Yu Mincho" charset="-128"/>
                <a:ea typeface="Yu Mincho" charset="-128"/>
                <a:cs typeface="Yu Mincho" charset="-128"/>
              </a:rPr>
              <a:t>- In the previous project of Flood Observing System in 2015, </a:t>
            </a:r>
            <a:br>
              <a:rPr lang="en-US" altLang="ja-JP" sz="2400" kern="100" dirty="0" smtClean="0">
                <a:latin typeface="Yu Mincho" charset="-128"/>
                <a:ea typeface="Yu Mincho" charset="-128"/>
                <a:cs typeface="Yu Mincho" charset="-128"/>
              </a:rPr>
            </a:br>
            <a:r>
              <a:rPr lang="en-US" altLang="ja-JP" sz="2400" kern="100" dirty="0" smtClean="0">
                <a:latin typeface="Yu Mincho" charset="-128"/>
                <a:ea typeface="Yu Mincho" charset="-128"/>
                <a:cs typeface="Yu Mincho" charset="-128"/>
              </a:rPr>
              <a:t>we achieved to develop demonstrative product of simple function of flood Observing system from sensing data to storing and browsing in Web application. </a:t>
            </a:r>
          </a:p>
          <a:p>
            <a:pPr algn="just">
              <a:lnSpc>
                <a:spcPts val="2420"/>
              </a:lnSpc>
              <a:spcBef>
                <a:spcPts val="2013"/>
              </a:spcBef>
            </a:pPr>
            <a:r>
              <a:rPr lang="en-US" altLang="ja-JP" sz="2400" kern="100" dirty="0" smtClean="0">
                <a:latin typeface="Yu Mincho" charset="-128"/>
                <a:ea typeface="Yu Mincho" charset="-128"/>
                <a:cs typeface="Yu Mincho" charset="-128"/>
              </a:rPr>
              <a:t>- Thanks to great contribution of UBD, we were honored to get outstanding reputation, and we would like to keep this activity to improve our product for the level of practical use.</a:t>
            </a:r>
            <a:endParaRPr lang="ja-JP" altLang="ja-JP" sz="2400" dirty="0">
              <a:latin typeface="Yu Mincho" charset="-128"/>
              <a:ea typeface="Yu Mincho" charset="-128"/>
              <a:cs typeface="Yu Mincho" charset="-128"/>
            </a:endParaRPr>
          </a:p>
        </p:txBody>
      </p:sp>
      <p:sp>
        <p:nvSpPr>
          <p:cNvPr id="2" name="テキスト ボックス 1"/>
          <p:cNvSpPr txBox="1"/>
          <p:nvPr/>
        </p:nvSpPr>
        <p:spPr>
          <a:xfrm>
            <a:off x="1087998" y="2310086"/>
            <a:ext cx="7810151" cy="523220"/>
          </a:xfrm>
          <a:prstGeom prst="rect">
            <a:avLst/>
          </a:prstGeom>
          <a:noFill/>
        </p:spPr>
        <p:txBody>
          <a:bodyPr wrap="none" rtlCol="0">
            <a:spAutoFit/>
          </a:bodyPr>
          <a:lstStyle/>
          <a:p>
            <a:r>
              <a:rPr kumimoji="1" lang="en-US" altLang="ja-JP" sz="2800" b="1" dirty="0" smtClean="0"/>
              <a:t>Advanced Institute of Industrial Technology</a:t>
            </a:r>
            <a:endParaRPr kumimoji="1" lang="ja-JP" altLang="en-US" sz="2800" b="1" dirty="0"/>
          </a:p>
        </p:txBody>
      </p:sp>
      <p:sp>
        <p:nvSpPr>
          <p:cNvPr id="3" name="テキスト ボックス 2"/>
          <p:cNvSpPr txBox="1"/>
          <p:nvPr/>
        </p:nvSpPr>
        <p:spPr>
          <a:xfrm>
            <a:off x="-1" y="3025936"/>
            <a:ext cx="9906001" cy="1015663"/>
          </a:xfrm>
          <a:prstGeom prst="rect">
            <a:avLst/>
          </a:prstGeom>
          <a:noFill/>
        </p:spPr>
        <p:txBody>
          <a:bodyPr wrap="square" rtlCol="0">
            <a:spAutoFit/>
          </a:bodyPr>
          <a:lstStyle/>
          <a:p>
            <a:pPr algn="ctr"/>
            <a:r>
              <a:rPr kumimoji="1" lang="en-US" altLang="ja-JP" sz="2000" dirty="0" smtClean="0"/>
              <a:t>Hiroshi Adachi, </a:t>
            </a:r>
            <a:r>
              <a:rPr kumimoji="1" lang="en-US" altLang="ja-JP" sz="2000" dirty="0" err="1" smtClean="0"/>
              <a:t>Sayuri</a:t>
            </a:r>
            <a:r>
              <a:rPr kumimoji="1" lang="en-US" altLang="ja-JP" sz="2000" dirty="0" smtClean="0"/>
              <a:t> </a:t>
            </a:r>
            <a:r>
              <a:rPr kumimoji="1" lang="en-US" altLang="ja-JP" sz="2000" dirty="0" err="1" smtClean="0"/>
              <a:t>Yatabe,Hiroshi</a:t>
            </a:r>
            <a:r>
              <a:rPr kumimoji="1" lang="en-US" altLang="ja-JP" sz="2000" dirty="0" smtClean="0"/>
              <a:t> </a:t>
            </a:r>
            <a:r>
              <a:rPr kumimoji="1" lang="en-US" altLang="ja-JP" sz="2000" dirty="0" err="1" smtClean="0"/>
              <a:t>Kamatsuka</a:t>
            </a:r>
            <a:endParaRPr kumimoji="1" lang="en-US" altLang="ja-JP" sz="2000" dirty="0" smtClean="0"/>
          </a:p>
          <a:p>
            <a:pPr algn="ctr"/>
            <a:r>
              <a:rPr lang="en-US" altLang="ja-JP" sz="2000" dirty="0" smtClean="0"/>
              <a:t>Yumiko Miyake(Assistant), Yosuke Tsuchiya(Professor) </a:t>
            </a:r>
          </a:p>
          <a:p>
            <a:pPr algn="ctr"/>
            <a:r>
              <a:rPr lang="en-US" altLang="ja-JP" sz="2000" dirty="0" smtClean="0"/>
              <a:t>Seiichi </a:t>
            </a:r>
            <a:r>
              <a:rPr lang="en-US" altLang="ja-JP" sz="2000" dirty="0" err="1" smtClean="0"/>
              <a:t>Kawata</a:t>
            </a:r>
            <a:r>
              <a:rPr lang="en-US" altLang="ja-JP" sz="2000" dirty="0" smtClean="0"/>
              <a:t> (President)</a:t>
            </a:r>
            <a:endParaRPr kumimoji="1" lang="ja-JP" altLang="en-US" sz="2000" dirty="0"/>
          </a:p>
        </p:txBody>
      </p:sp>
    </p:spTree>
    <p:extLst>
      <p:ext uri="{BB962C8B-B14F-4D97-AF65-F5344CB8AC3E}">
        <p14:creationId xmlns:p14="http://schemas.microsoft.com/office/powerpoint/2010/main" val="18469996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2195" y="1252538"/>
            <a:ext cx="7941611" cy="5384800"/>
          </a:xfrm>
        </p:spPr>
      </p:pic>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10</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a:t>
            </a:r>
            <a:r>
              <a:rPr lang="en-US" altLang="ja-JP" b="1" dirty="0">
                <a:solidFill>
                  <a:schemeClr val="bg1"/>
                </a:solidFill>
              </a:rPr>
              <a:t> Progress </a:t>
            </a:r>
            <a:r>
              <a:rPr lang="en-US" altLang="ja-JP" b="1" dirty="0" smtClean="0">
                <a:solidFill>
                  <a:schemeClr val="bg1"/>
                </a:solidFill>
              </a:rPr>
              <a:t>Update-02 </a:t>
            </a:r>
            <a:r>
              <a:rPr lang="en-US" altLang="ja-JP" b="1" dirty="0" err="1" smtClean="0">
                <a:solidFill>
                  <a:schemeClr val="bg1"/>
                </a:solidFill>
              </a:rPr>
              <a:t>SysML</a:t>
            </a:r>
            <a:r>
              <a:rPr lang="en-US" altLang="ja-JP" b="1" dirty="0" smtClean="0">
                <a:solidFill>
                  <a:schemeClr val="bg1"/>
                </a:solidFill>
              </a:rPr>
              <a:t> </a:t>
            </a:r>
            <a:r>
              <a:rPr lang="en-US" altLang="ja-JP" b="1" dirty="0" smtClean="0">
                <a:solidFill>
                  <a:schemeClr val="bg1"/>
                </a:solidFill>
              </a:rPr>
              <a:t>for Phase 1</a:t>
            </a:r>
            <a:r>
              <a:rPr lang="ja-JP" altLang="en-US" b="1" dirty="0" smtClean="0">
                <a:solidFill>
                  <a:schemeClr val="bg1"/>
                </a:solidFill>
              </a:rPr>
              <a:t>（</a:t>
            </a:r>
            <a:r>
              <a:rPr lang="en-US" altLang="ja-JP" b="1" dirty="0" smtClean="0">
                <a:solidFill>
                  <a:schemeClr val="bg1"/>
                </a:solidFill>
              </a:rPr>
              <a:t>Update</a:t>
            </a:r>
            <a:r>
              <a:rPr lang="ja-JP" altLang="en-US" b="1" dirty="0">
                <a:solidFill>
                  <a:schemeClr val="bg1"/>
                </a:solidFill>
              </a:rPr>
              <a:t> </a:t>
            </a:r>
            <a:r>
              <a:rPr lang="en-US" altLang="ja-JP" b="1" dirty="0" smtClean="0">
                <a:solidFill>
                  <a:schemeClr val="bg1"/>
                </a:solidFill>
              </a:rPr>
              <a:t>Status</a:t>
            </a:r>
            <a:r>
              <a:rPr lang="ja-JP" altLang="en-US" b="1" dirty="0" smtClean="0">
                <a:solidFill>
                  <a:schemeClr val="bg1"/>
                </a:solidFill>
              </a:rPr>
              <a:t>）</a:t>
            </a:r>
            <a:endParaRPr lang="en-US" altLang="ja-JP" dirty="0"/>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10</a:t>
            </a:fld>
            <a:endParaRPr lang="ja-JP" altLang="en-US" dirty="0"/>
          </a:p>
        </p:txBody>
      </p:sp>
      <p:sp>
        <p:nvSpPr>
          <p:cNvPr id="9" name="テキスト ボックス 8"/>
          <p:cNvSpPr txBox="1"/>
          <p:nvPr/>
        </p:nvSpPr>
        <p:spPr>
          <a:xfrm>
            <a:off x="1" y="829953"/>
            <a:ext cx="9905999" cy="369332"/>
          </a:xfrm>
          <a:prstGeom prst="rect">
            <a:avLst/>
          </a:prstGeom>
          <a:solidFill>
            <a:schemeClr val="accent4">
              <a:lumMod val="40000"/>
              <a:lumOff val="60000"/>
            </a:schemeClr>
          </a:solidFill>
        </p:spPr>
        <p:txBody>
          <a:bodyPr wrap="square" rtlCol="0">
            <a:spAutoFit/>
          </a:bodyPr>
          <a:lstStyle/>
          <a:p>
            <a:r>
              <a:rPr lang="en-US" altLang="ja-JP" dirty="0" smtClean="0"/>
              <a:t>Discussion</a:t>
            </a:r>
            <a:endParaRPr kumimoji="1" lang="ja-JP" altLang="en-US" dirty="0"/>
          </a:p>
        </p:txBody>
      </p:sp>
    </p:spTree>
    <p:extLst>
      <p:ext uri="{BB962C8B-B14F-4D97-AF65-F5344CB8AC3E}">
        <p14:creationId xmlns:p14="http://schemas.microsoft.com/office/powerpoint/2010/main" val="19337271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r>
              <a:rPr lang="en-US" altLang="ja-JP" sz="2400" dirty="0"/>
              <a:t>Observation plan</a:t>
            </a:r>
          </a:p>
          <a:p>
            <a:endParaRPr kumimoji="1" lang="ja-JP" altLang="en-US" dirty="0"/>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11</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a:solidFill>
                  <a:schemeClr val="bg1"/>
                </a:solidFill>
              </a:rPr>
              <a:t> </a:t>
            </a:r>
            <a:r>
              <a:rPr lang="en-US" altLang="ja-JP" b="1" dirty="0" smtClean="0">
                <a:solidFill>
                  <a:schemeClr val="bg1"/>
                </a:solidFill>
              </a:rPr>
              <a:t>Observation </a:t>
            </a:r>
            <a:r>
              <a:rPr lang="en-US" altLang="ja-JP" b="1" dirty="0" smtClean="0">
                <a:solidFill>
                  <a:schemeClr val="bg1"/>
                </a:solidFill>
              </a:rPr>
              <a:t>plan</a:t>
            </a:r>
            <a:endParaRPr lang="en-US" altLang="ja-JP" b="1" dirty="0">
              <a:solidFill>
                <a:schemeClr val="bg1"/>
              </a:solidFill>
            </a:endParaRPr>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11</a:t>
            </a:fld>
            <a:endParaRPr lang="ja-JP" altLang="en-US" dirty="0"/>
          </a:p>
        </p:txBody>
      </p:sp>
      <p:pic>
        <p:nvPicPr>
          <p:cNvPr id="7" name="図 6"/>
          <p:cNvPicPr>
            <a:picLocks noChangeAspect="1"/>
          </p:cNvPicPr>
          <p:nvPr/>
        </p:nvPicPr>
        <p:blipFill rotWithShape="1">
          <a:blip r:embed="rId2"/>
          <a:srcRect l="1664" t="15612" r="5665" b="7323"/>
          <a:stretch/>
        </p:blipFill>
        <p:spPr>
          <a:xfrm>
            <a:off x="504809" y="1940606"/>
            <a:ext cx="8981161" cy="4697261"/>
          </a:xfrm>
          <a:prstGeom prst="rect">
            <a:avLst/>
          </a:prstGeom>
        </p:spPr>
      </p:pic>
    </p:spTree>
    <p:extLst>
      <p:ext uri="{BB962C8B-B14F-4D97-AF65-F5344CB8AC3E}">
        <p14:creationId xmlns:p14="http://schemas.microsoft.com/office/powerpoint/2010/main" val="2251788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pPr marL="0" indent="0">
              <a:buNone/>
            </a:pPr>
            <a:r>
              <a:rPr kumimoji="1" lang="en-US" altLang="ja-JP" dirty="0" smtClean="0"/>
              <a:t> </a:t>
            </a:r>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12</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Next action</a:t>
            </a:r>
            <a:endParaRPr lang="ja-JP" altLang="en-US" b="1" dirty="0">
              <a:solidFill>
                <a:schemeClr val="bg1"/>
              </a:solidFill>
            </a:endParaRPr>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12</a:t>
            </a:fld>
            <a:endParaRPr lang="ja-JP" altLang="en-US" dirty="0"/>
          </a:p>
        </p:txBody>
      </p:sp>
      <p:grpSp>
        <p:nvGrpSpPr>
          <p:cNvPr id="24" name="グループ化 23"/>
          <p:cNvGrpSpPr>
            <a:grpSpLocks noChangeAspect="1"/>
          </p:cNvGrpSpPr>
          <p:nvPr/>
        </p:nvGrpSpPr>
        <p:grpSpPr>
          <a:xfrm>
            <a:off x="1125082" y="938524"/>
            <a:ext cx="7086527" cy="5787026"/>
            <a:chOff x="749300" y="0"/>
            <a:chExt cx="8397992" cy="6858000"/>
          </a:xfrm>
        </p:grpSpPr>
        <p:pic>
          <p:nvPicPr>
            <p:cNvPr id="9" name="図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9300" y="0"/>
              <a:ext cx="8397992" cy="6858000"/>
            </a:xfrm>
            <a:prstGeom prst="rect">
              <a:avLst/>
            </a:prstGeom>
          </p:spPr>
        </p:pic>
        <p:sp>
          <p:nvSpPr>
            <p:cNvPr id="10" name="円/楕円 9"/>
            <p:cNvSpPr/>
            <p:nvPr/>
          </p:nvSpPr>
          <p:spPr>
            <a:xfrm>
              <a:off x="5937143" y="1100379"/>
              <a:ext cx="92990" cy="92990"/>
            </a:xfrm>
            <a:prstGeom prst="ellipse">
              <a:avLst/>
            </a:prstGeom>
            <a:solidFill>
              <a:srgbClr val="FF0000"/>
            </a:solidFill>
            <a:ln>
              <a:noFill/>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ja-JP" altLang="en-US"/>
            </a:p>
          </p:txBody>
        </p:sp>
        <p:sp>
          <p:nvSpPr>
            <p:cNvPr id="11" name="円/楕円 10"/>
            <p:cNvSpPr/>
            <p:nvPr/>
          </p:nvSpPr>
          <p:spPr>
            <a:xfrm>
              <a:off x="5890648" y="1193369"/>
              <a:ext cx="92990" cy="92990"/>
            </a:xfrm>
            <a:prstGeom prst="ellipse">
              <a:avLst/>
            </a:prstGeom>
            <a:solidFill>
              <a:srgbClr val="FF0000"/>
            </a:solidFill>
            <a:ln>
              <a:noFill/>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ja-JP" altLang="en-US"/>
            </a:p>
          </p:txBody>
        </p:sp>
        <p:sp>
          <p:nvSpPr>
            <p:cNvPr id="12" name="円/楕円 11"/>
            <p:cNvSpPr/>
            <p:nvPr/>
          </p:nvSpPr>
          <p:spPr>
            <a:xfrm>
              <a:off x="7337157" y="3459996"/>
              <a:ext cx="92990" cy="92990"/>
            </a:xfrm>
            <a:prstGeom prst="ellipse">
              <a:avLst/>
            </a:prstGeom>
            <a:solidFill>
              <a:srgbClr val="FF0000"/>
            </a:solidFill>
            <a:ln>
              <a:noFill/>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ja-JP" altLang="en-US"/>
            </a:p>
          </p:txBody>
        </p:sp>
        <p:sp>
          <p:nvSpPr>
            <p:cNvPr id="13" name="円/楕円 12"/>
            <p:cNvSpPr/>
            <p:nvPr/>
          </p:nvSpPr>
          <p:spPr>
            <a:xfrm>
              <a:off x="6133455" y="1636363"/>
              <a:ext cx="92990" cy="92990"/>
            </a:xfrm>
            <a:prstGeom prst="ellipse">
              <a:avLst/>
            </a:prstGeom>
            <a:solidFill>
              <a:srgbClr val="FF0000"/>
            </a:solidFill>
            <a:ln>
              <a:noFill/>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ja-JP" altLang="en-US"/>
            </a:p>
          </p:txBody>
        </p:sp>
        <p:sp>
          <p:nvSpPr>
            <p:cNvPr id="14" name="角丸四角形吹き出し 13"/>
            <p:cNvSpPr/>
            <p:nvPr/>
          </p:nvSpPr>
          <p:spPr>
            <a:xfrm>
              <a:off x="4731440" y="181459"/>
              <a:ext cx="1714473" cy="382935"/>
            </a:xfrm>
            <a:prstGeom prst="wedgeRoundRectCallout">
              <a:avLst>
                <a:gd name="adj1" fmla="val 31468"/>
                <a:gd name="adj2" fmla="val 222138"/>
                <a:gd name="adj3" fmla="val 16667"/>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ja-JP" dirty="0"/>
                <a:t>UBD FIT</a:t>
              </a:r>
              <a:endParaRPr lang="ja-JP" altLang="en-US" dirty="0"/>
            </a:p>
          </p:txBody>
        </p:sp>
        <p:sp>
          <p:nvSpPr>
            <p:cNvPr id="15" name="角丸四角形吹き出し 14"/>
            <p:cNvSpPr/>
            <p:nvPr/>
          </p:nvSpPr>
          <p:spPr>
            <a:xfrm>
              <a:off x="4286141" y="1175217"/>
              <a:ext cx="1324312" cy="590387"/>
            </a:xfrm>
            <a:prstGeom prst="wedgeRoundRectCallout">
              <a:avLst>
                <a:gd name="adj1" fmla="val 75284"/>
                <a:gd name="adj2" fmla="val -13631"/>
                <a:gd name="adj3" fmla="val 16667"/>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ja-JP" dirty="0"/>
                <a:t>UBD pond</a:t>
              </a:r>
              <a:endParaRPr lang="ja-JP" altLang="en-US" dirty="0"/>
            </a:p>
          </p:txBody>
        </p:sp>
        <p:sp>
          <p:nvSpPr>
            <p:cNvPr id="16" name="角丸四角形吹き出し 15"/>
            <p:cNvSpPr/>
            <p:nvPr/>
          </p:nvSpPr>
          <p:spPr>
            <a:xfrm>
              <a:off x="4077069" y="1923724"/>
              <a:ext cx="1813579" cy="786706"/>
            </a:xfrm>
            <a:prstGeom prst="wedgeRoundRectCallout">
              <a:avLst>
                <a:gd name="adj1" fmla="val 60405"/>
                <a:gd name="adj2" fmla="val -73723"/>
                <a:gd name="adj3" fmla="val 16667"/>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ja-JP"/>
                <a:t>Kampong Ayer</a:t>
              </a:r>
              <a:endParaRPr lang="ja-JP" altLang="en-US" dirty="0"/>
            </a:p>
          </p:txBody>
        </p:sp>
        <p:sp>
          <p:nvSpPr>
            <p:cNvPr id="17" name="角丸四角形吹き出し 16"/>
            <p:cNvSpPr/>
            <p:nvPr/>
          </p:nvSpPr>
          <p:spPr>
            <a:xfrm>
              <a:off x="5610453" y="3704094"/>
              <a:ext cx="1543308" cy="550190"/>
            </a:xfrm>
            <a:prstGeom prst="wedgeRoundRectCallout">
              <a:avLst>
                <a:gd name="adj1" fmla="val 65316"/>
                <a:gd name="adj2" fmla="val -85044"/>
                <a:gd name="adj3" fmla="val 16667"/>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ja-JP" dirty="0" err="1"/>
                <a:t>Temburong</a:t>
              </a:r>
              <a:endParaRPr lang="en-US" altLang="ja-JP" dirty="0"/>
            </a:p>
            <a:p>
              <a:pPr algn="ctr"/>
              <a:r>
                <a:rPr lang="en-US" altLang="ja-JP" dirty="0"/>
                <a:t>KBFSC</a:t>
              </a:r>
              <a:endParaRPr lang="ja-JP" altLang="en-US" dirty="0"/>
            </a:p>
          </p:txBody>
        </p:sp>
        <p:sp>
          <p:nvSpPr>
            <p:cNvPr id="18" name="テキスト ボックス 17"/>
            <p:cNvSpPr txBox="1"/>
            <p:nvPr/>
          </p:nvSpPr>
          <p:spPr>
            <a:xfrm>
              <a:off x="749300" y="1"/>
              <a:ext cx="4490332" cy="954107"/>
            </a:xfrm>
            <a:prstGeom prst="rect">
              <a:avLst/>
            </a:prstGeom>
            <a:noFill/>
          </p:spPr>
          <p:txBody>
            <a:bodyPr wrap="none" rtlCol="0">
              <a:spAutoFit/>
            </a:bodyPr>
            <a:lstStyle/>
            <a:p>
              <a:r>
                <a:rPr lang="en-US" altLang="ja-JP" sz="2800" b="1" dirty="0"/>
                <a:t>Observation system</a:t>
              </a:r>
            </a:p>
            <a:p>
              <a:r>
                <a:rPr lang="en-US" altLang="ja-JP" sz="2800" b="1" dirty="0"/>
                <a:t>installation location plan</a:t>
              </a:r>
              <a:endParaRPr lang="ja-JP" altLang="en-US" sz="2800" b="1" dirty="0"/>
            </a:p>
          </p:txBody>
        </p:sp>
        <p:sp>
          <p:nvSpPr>
            <p:cNvPr id="19" name="円/楕円 18"/>
            <p:cNvSpPr/>
            <p:nvPr/>
          </p:nvSpPr>
          <p:spPr>
            <a:xfrm>
              <a:off x="6164068" y="836262"/>
              <a:ext cx="528233" cy="528233"/>
            </a:xfrm>
            <a:prstGeom prst="ellipse">
              <a:avLst/>
            </a:prstGeom>
            <a:solidFill>
              <a:srgbClr val="FF0000">
                <a:alpha val="20000"/>
              </a:srgbClr>
            </a:solidFill>
            <a:ln>
              <a:solidFill>
                <a:srgbClr val="C00000"/>
              </a:solidFill>
              <a:prstDash val="sysDash"/>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ja-JP" altLang="en-US"/>
            </a:p>
          </p:txBody>
        </p:sp>
        <p:sp>
          <p:nvSpPr>
            <p:cNvPr id="20" name="角丸四角形吹き出し 19"/>
            <p:cNvSpPr/>
            <p:nvPr/>
          </p:nvSpPr>
          <p:spPr>
            <a:xfrm>
              <a:off x="7009646" y="255557"/>
              <a:ext cx="1773018" cy="698552"/>
            </a:xfrm>
            <a:prstGeom prst="wedgeRoundRectCallout">
              <a:avLst>
                <a:gd name="adj1" fmla="val -71482"/>
                <a:gd name="adj2" fmla="val 82061"/>
                <a:gd name="adj3" fmla="val 16667"/>
              </a:avLst>
            </a:prstGeom>
            <a:solidFill>
              <a:srgbClr val="F5AFB1"/>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ja-JP" dirty="0"/>
                <a:t>Somebody’s House</a:t>
              </a:r>
              <a:endParaRPr lang="ja-JP" altLang="en-US" dirty="0"/>
            </a:p>
          </p:txBody>
        </p:sp>
        <p:sp>
          <p:nvSpPr>
            <p:cNvPr id="21" name="テキスト ボックス 20"/>
            <p:cNvSpPr txBox="1"/>
            <p:nvPr/>
          </p:nvSpPr>
          <p:spPr>
            <a:xfrm>
              <a:off x="749300" y="1041654"/>
              <a:ext cx="3578224" cy="400110"/>
            </a:xfrm>
            <a:prstGeom prst="rect">
              <a:avLst/>
            </a:prstGeom>
            <a:noFill/>
          </p:spPr>
          <p:txBody>
            <a:bodyPr wrap="none" rtlCol="0">
              <a:spAutoFit/>
            </a:bodyPr>
            <a:lstStyle/>
            <a:p>
              <a:r>
                <a:rPr lang="en-US" altLang="ja-JP" sz="2000" u="sng" dirty="0"/>
                <a:t>We need to install 5 systems</a:t>
              </a:r>
              <a:endParaRPr lang="ja-JP" altLang="en-US" sz="2000" u="sng" dirty="0"/>
            </a:p>
          </p:txBody>
        </p:sp>
        <p:sp>
          <p:nvSpPr>
            <p:cNvPr id="22" name="テキスト ボックス 21"/>
            <p:cNvSpPr txBox="1"/>
            <p:nvPr/>
          </p:nvSpPr>
          <p:spPr>
            <a:xfrm>
              <a:off x="749300" y="1511084"/>
              <a:ext cx="2342308" cy="923330"/>
            </a:xfrm>
            <a:prstGeom prst="rect">
              <a:avLst/>
            </a:prstGeom>
            <a:noFill/>
          </p:spPr>
          <p:txBody>
            <a:bodyPr wrap="none" rtlCol="0">
              <a:spAutoFit/>
            </a:bodyPr>
            <a:lstStyle/>
            <a:p>
              <a:r>
                <a:rPr lang="en-US" altLang="ja-JP" dirty="0"/>
                <a:t>Necessary condition</a:t>
              </a:r>
            </a:p>
            <a:p>
              <a:r>
                <a:rPr lang="en-US" altLang="ja-JP" dirty="0"/>
                <a:t> - AC power supply</a:t>
              </a:r>
            </a:p>
            <a:p>
              <a:r>
                <a:rPr lang="en-US" altLang="ja-JP" dirty="0"/>
                <a:t> - Wi-Fi</a:t>
              </a:r>
            </a:p>
          </p:txBody>
        </p:sp>
        <p:sp>
          <p:nvSpPr>
            <p:cNvPr id="23" name="テキスト ボックス 22"/>
            <p:cNvSpPr txBox="1"/>
            <p:nvPr/>
          </p:nvSpPr>
          <p:spPr>
            <a:xfrm>
              <a:off x="869486" y="6550223"/>
              <a:ext cx="3861955" cy="307777"/>
            </a:xfrm>
            <a:prstGeom prst="rect">
              <a:avLst/>
            </a:prstGeom>
            <a:solidFill>
              <a:schemeClr val="bg1"/>
            </a:solidFill>
          </p:spPr>
          <p:txBody>
            <a:bodyPr wrap="none" rtlCol="0">
              <a:spAutoFit/>
            </a:bodyPr>
            <a:lstStyle/>
            <a:p>
              <a:r>
                <a:rPr lang="en-US" altLang="ja-JP" sz="1400" smtClean="0"/>
                <a:t>KBFSC: Kuala </a:t>
              </a:r>
              <a:r>
                <a:rPr lang="en-US" altLang="ja-JP" sz="1400" dirty="0" err="1"/>
                <a:t>Belalong</a:t>
              </a:r>
              <a:r>
                <a:rPr lang="en-US" altLang="ja-JP" sz="1400" dirty="0"/>
                <a:t> Field Studies </a:t>
              </a:r>
              <a:r>
                <a:rPr lang="en-US" altLang="ja-JP" sz="1400" dirty="0" smtClean="0"/>
                <a:t>Centre</a:t>
              </a:r>
              <a:endParaRPr kumimoji="1" lang="ja-JP" altLang="en-US" sz="1400" dirty="0"/>
            </a:p>
          </p:txBody>
        </p:sp>
      </p:grpSp>
    </p:spTree>
    <p:extLst>
      <p:ext uri="{BB962C8B-B14F-4D97-AF65-F5344CB8AC3E}">
        <p14:creationId xmlns:p14="http://schemas.microsoft.com/office/powerpoint/2010/main" val="1110901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r>
              <a:rPr kumimoji="1" lang="en-US" altLang="ja-JP" dirty="0" smtClean="0"/>
              <a:t>Progress on Web development</a:t>
            </a:r>
            <a:r>
              <a:rPr kumimoji="1" lang="ja-JP" altLang="en-US" dirty="0" smtClean="0"/>
              <a:t>（</a:t>
            </a:r>
            <a:r>
              <a:rPr lang="en-US" altLang="ja-JP" dirty="0" smtClean="0"/>
              <a:t>Review, Demo etc..)</a:t>
            </a:r>
            <a:endParaRPr kumimoji="1" lang="en-US" altLang="ja-JP" dirty="0" smtClean="0"/>
          </a:p>
          <a:p>
            <a:r>
              <a:rPr kumimoji="1" lang="en-US" altLang="ja-JP" dirty="0" smtClean="0"/>
              <a:t>Observation plan </a:t>
            </a:r>
            <a:r>
              <a:rPr kumimoji="1" lang="en-US" altLang="ja-JP" dirty="0" smtClean="0"/>
              <a:t>update</a:t>
            </a:r>
          </a:p>
          <a:p>
            <a:endParaRPr lang="en-US" altLang="ja-JP" dirty="0"/>
          </a:p>
          <a:p>
            <a:pPr marL="0" indent="0">
              <a:buNone/>
            </a:pPr>
            <a:r>
              <a:rPr kumimoji="1" lang="en-US" altLang="ja-JP" dirty="0" smtClean="0"/>
              <a:t>---- Next</a:t>
            </a:r>
            <a:r>
              <a:rPr lang="en-US" altLang="ja-JP" dirty="0" smtClean="0"/>
              <a:t> update call 2017/2/18 ---</a:t>
            </a:r>
          </a:p>
          <a:p>
            <a:pPr marL="0" indent="0">
              <a:buNone/>
            </a:pPr>
            <a:r>
              <a:rPr lang="en-US" altLang="ja-JP" dirty="0"/>
              <a:t>.. </a:t>
            </a:r>
            <a:r>
              <a:rPr lang="en-US" altLang="ja-JP" dirty="0" smtClean="0"/>
              <a:t>And I </a:t>
            </a:r>
            <a:r>
              <a:rPr lang="en-US" altLang="ja-JP" dirty="0"/>
              <a:t>hope to discuss more freely in your free </a:t>
            </a:r>
            <a:r>
              <a:rPr lang="en-US" altLang="ja-JP" dirty="0" smtClean="0"/>
              <a:t>time.</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13</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Next action</a:t>
            </a:r>
            <a:endParaRPr lang="ja-JP" altLang="en-US" b="1" dirty="0">
              <a:solidFill>
                <a:schemeClr val="bg1"/>
              </a:solidFill>
            </a:endParaRPr>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13</a:t>
            </a:fld>
            <a:endParaRPr lang="ja-JP" altLang="en-US" dirty="0"/>
          </a:p>
        </p:txBody>
      </p:sp>
      <p:sp>
        <p:nvSpPr>
          <p:cNvPr id="2" name="四角形吹き出し 1"/>
          <p:cNvSpPr/>
          <p:nvPr/>
        </p:nvSpPr>
        <p:spPr>
          <a:xfrm>
            <a:off x="1240077" y="4258615"/>
            <a:ext cx="3106454" cy="1327759"/>
          </a:xfrm>
          <a:prstGeom prst="wedgeRectCallout">
            <a:avLst>
              <a:gd name="adj1" fmla="val -55107"/>
              <a:gd name="adj2" fmla="val 113443"/>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smtClean="0"/>
              <a:t>Slack chat</a:t>
            </a:r>
            <a:endParaRPr kumimoji="1" lang="ja-JP" altLang="en-US" dirty="0"/>
          </a:p>
        </p:txBody>
      </p:sp>
      <p:sp>
        <p:nvSpPr>
          <p:cNvPr id="7" name="四角形吹き出し 6"/>
          <p:cNvSpPr/>
          <p:nvPr/>
        </p:nvSpPr>
        <p:spPr>
          <a:xfrm>
            <a:off x="5438383" y="4258614"/>
            <a:ext cx="3106454" cy="1327759"/>
          </a:xfrm>
          <a:prstGeom prst="wedgeRectCallout">
            <a:avLst>
              <a:gd name="adj1" fmla="val 64651"/>
              <a:gd name="adj2" fmla="val 105896"/>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ja-JP" dirty="0" err="1" smtClean="0"/>
              <a:t>Github</a:t>
            </a:r>
            <a:r>
              <a:rPr kumimoji="1" lang="en-US" altLang="ja-JP" dirty="0" smtClean="0"/>
              <a:t> Wiki Page</a:t>
            </a:r>
            <a:endParaRPr kumimoji="1" lang="ja-JP" altLang="en-US" dirty="0"/>
          </a:p>
        </p:txBody>
      </p:sp>
    </p:spTree>
    <p:extLst>
      <p:ext uri="{BB962C8B-B14F-4D97-AF65-F5344CB8AC3E}">
        <p14:creationId xmlns:p14="http://schemas.microsoft.com/office/powerpoint/2010/main" val="1382366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400833" y="906726"/>
            <a:ext cx="9306837" cy="5857329"/>
          </a:xfrm>
        </p:spPr>
        <p:txBody>
          <a:bodyPr>
            <a:noAutofit/>
          </a:bodyPr>
          <a:lstStyle/>
          <a:p>
            <a:r>
              <a:rPr lang="en-US" altLang="ja-JP" dirty="0"/>
              <a:t>Project communication plan</a:t>
            </a:r>
          </a:p>
          <a:p>
            <a:pPr marL="536575" lvl="2" indent="-165100">
              <a:spcBef>
                <a:spcPts val="813"/>
              </a:spcBef>
              <a:buFont typeface="Wingdings" charset="2"/>
              <a:buChar char="ü"/>
            </a:pPr>
            <a:r>
              <a:rPr lang="en-US" altLang="ja-JP" sz="2000" dirty="0"/>
              <a:t>Introduction sheet</a:t>
            </a:r>
          </a:p>
          <a:p>
            <a:r>
              <a:rPr lang="en-US" altLang="ja-JP" sz="2000" dirty="0" smtClean="0">
                <a:solidFill>
                  <a:prstClr val="black"/>
                </a:solidFill>
              </a:rPr>
              <a:t>Introduction </a:t>
            </a:r>
            <a:r>
              <a:rPr lang="en-US" altLang="ja-JP" sz="2000" dirty="0">
                <a:solidFill>
                  <a:prstClr val="black"/>
                </a:solidFill>
              </a:rPr>
              <a:t>to  Join Channel In Slack</a:t>
            </a:r>
          </a:p>
          <a:p>
            <a:pPr marL="536575" lvl="1" indent="-165100">
              <a:buFont typeface="Wingdings" charset="2"/>
              <a:buChar char="ü"/>
            </a:pPr>
            <a:r>
              <a:rPr lang="en-US" altLang="ja-JP" sz="2000" dirty="0"/>
              <a:t>Let’s  Join Channel In Slack</a:t>
            </a:r>
          </a:p>
          <a:p>
            <a:r>
              <a:rPr lang="en-US" altLang="ja-JP" sz="2000" dirty="0"/>
              <a:t>Introduction to the GitHub Flow</a:t>
            </a:r>
            <a:r>
              <a:rPr lang="ja-JP" altLang="en-US" sz="2000" dirty="0"/>
              <a:t> </a:t>
            </a:r>
            <a:endParaRPr lang="en-US" altLang="ja-JP" sz="2000" dirty="0"/>
          </a:p>
          <a:p>
            <a:pPr marL="536575" lvl="1" indent="-165100">
              <a:buFont typeface="Wingdings" charset="2"/>
              <a:buChar char="ü"/>
            </a:pPr>
            <a:r>
              <a:rPr lang="en-US" altLang="ja-JP" sz="2000" dirty="0"/>
              <a:t>UBD-AIIT-Global-Project_Phase1 </a:t>
            </a:r>
            <a:r>
              <a:rPr lang="en-US" altLang="ja-JP" sz="2000" dirty="0" smtClean="0"/>
              <a:t>Repositories</a:t>
            </a:r>
            <a:endParaRPr lang="en-US" altLang="ja-JP" sz="2000" dirty="0"/>
          </a:p>
          <a:p>
            <a:r>
              <a:rPr lang="en-US" altLang="ja-JP" sz="2000" dirty="0" smtClean="0"/>
              <a:t>Progress update</a:t>
            </a:r>
          </a:p>
          <a:p>
            <a:pPr marL="536575" lvl="2" indent="-165100">
              <a:spcBef>
                <a:spcPts val="813"/>
              </a:spcBef>
              <a:buFont typeface="Wingdings" charset="2"/>
              <a:buChar char="ü"/>
            </a:pPr>
            <a:r>
              <a:rPr lang="en-US" altLang="ja-JP" sz="2000" dirty="0" smtClean="0"/>
              <a:t>Overall Schedule</a:t>
            </a:r>
          </a:p>
          <a:p>
            <a:pPr marL="536575" lvl="2" indent="-165100">
              <a:spcBef>
                <a:spcPts val="813"/>
              </a:spcBef>
              <a:buFont typeface="Wingdings" charset="2"/>
              <a:buChar char="ü"/>
            </a:pPr>
            <a:r>
              <a:rPr lang="en-US" altLang="ja-JP" sz="2000" dirty="0" smtClean="0"/>
              <a:t>Progress </a:t>
            </a:r>
            <a:r>
              <a:rPr lang="en-US" altLang="ja-JP" sz="2000" dirty="0"/>
              <a:t>on Web </a:t>
            </a:r>
            <a:r>
              <a:rPr lang="en-US" altLang="ja-JP" sz="2000" dirty="0" smtClean="0"/>
              <a:t>development</a:t>
            </a:r>
            <a:endParaRPr lang="en-US" altLang="ja-JP" sz="2000" dirty="0">
              <a:solidFill>
                <a:prstClr val="black"/>
              </a:solidFill>
            </a:endParaRPr>
          </a:p>
          <a:p>
            <a:pPr marL="536575" lvl="1" indent="-165100">
              <a:buFont typeface="Wingdings" charset="2"/>
              <a:buChar char="ü"/>
            </a:pPr>
            <a:r>
              <a:rPr lang="en-US" altLang="ja-JP" sz="2000" dirty="0" err="1" smtClean="0">
                <a:solidFill>
                  <a:prstClr val="black"/>
                </a:solidFill>
              </a:rPr>
              <a:t>WebService-DemoSite</a:t>
            </a:r>
            <a:r>
              <a:rPr lang="en-US" altLang="ja-JP" sz="2000" dirty="0" smtClean="0">
                <a:solidFill>
                  <a:prstClr val="black"/>
                </a:solidFill>
              </a:rPr>
              <a:t> (2015</a:t>
            </a:r>
            <a:r>
              <a:rPr lang="en-US" altLang="ja-JP" sz="2000" dirty="0" smtClean="0"/>
              <a:t> </a:t>
            </a:r>
            <a:r>
              <a:rPr lang="en-US" altLang="ja-JP" sz="2000" dirty="0" err="1" smtClean="0"/>
              <a:t>Global</a:t>
            </a:r>
            <a:r>
              <a:rPr lang="en-US" altLang="ja-JP" sz="2000" dirty="0" err="1" smtClean="0">
                <a:solidFill>
                  <a:prstClr val="black"/>
                </a:solidFill>
              </a:rPr>
              <a:t>Project’s</a:t>
            </a:r>
            <a:r>
              <a:rPr lang="en-US" altLang="ja-JP" sz="2000" dirty="0" smtClean="0">
                <a:solidFill>
                  <a:prstClr val="black"/>
                </a:solidFill>
              </a:rPr>
              <a:t>  Deliverables)</a:t>
            </a:r>
          </a:p>
          <a:p>
            <a:pPr marL="536575" lvl="2" indent="-165100">
              <a:spcBef>
                <a:spcPts val="813"/>
              </a:spcBef>
              <a:buFont typeface="Wingdings" charset="2"/>
              <a:buChar char="ü"/>
            </a:pPr>
            <a:r>
              <a:rPr lang="en-US" altLang="ja-JP" sz="2000" dirty="0" smtClean="0"/>
              <a:t>Research </a:t>
            </a:r>
            <a:r>
              <a:rPr lang="en-US" altLang="ja-JP" sz="2000" dirty="0" smtClean="0"/>
              <a:t>plan</a:t>
            </a:r>
          </a:p>
          <a:p>
            <a:pPr lvl="0"/>
            <a:r>
              <a:rPr lang="en-US" altLang="ja-JP" sz="2000" dirty="0" smtClean="0">
                <a:solidFill>
                  <a:prstClr val="black"/>
                </a:solidFill>
              </a:rPr>
              <a:t>Next Action</a:t>
            </a:r>
            <a:endParaRPr lang="en-US" altLang="ja-JP" sz="2000" dirty="0">
              <a:solidFill>
                <a:prstClr val="black"/>
              </a:solidFill>
            </a:endParaRPr>
          </a:p>
          <a:p>
            <a:pPr marL="0" indent="0">
              <a:buNone/>
            </a:pPr>
            <a:endParaRPr lang="en-US" altLang="ja-JP" sz="2000" dirty="0" smtClean="0"/>
          </a:p>
          <a:p>
            <a:pPr lvl="1"/>
            <a:endParaRPr lang="en-US" altLang="ja-JP" sz="2000" dirty="0"/>
          </a:p>
          <a:p>
            <a:pPr marL="0" indent="0">
              <a:buNone/>
            </a:pPr>
            <a:endParaRPr lang="en-US" altLang="ja-JP" sz="2000" dirty="0" smtClean="0"/>
          </a:p>
          <a:p>
            <a:pPr marL="371475" lvl="1" indent="0">
              <a:buNone/>
            </a:pPr>
            <a:endParaRPr lang="en-US" altLang="ja-JP" sz="2000" dirty="0"/>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2</a:t>
            </a:fld>
            <a:endParaRPr lang="ja-JP" altLang="en-US" dirty="0"/>
          </a:p>
        </p:txBody>
      </p:sp>
      <p:sp>
        <p:nvSpPr>
          <p:cNvPr id="7"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Agenda</a:t>
            </a:r>
            <a:endParaRPr lang="ja-JP" altLang="en-US" b="1" dirty="0">
              <a:solidFill>
                <a:schemeClr val="bg1"/>
              </a:solidFill>
            </a:endParaRPr>
          </a:p>
        </p:txBody>
      </p:sp>
      <p:sp>
        <p:nvSpPr>
          <p:cNvPr id="8"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2</a:t>
            </a:fld>
            <a:endParaRPr lang="ja-JP" altLang="en-US" dirty="0"/>
          </a:p>
        </p:txBody>
      </p:sp>
    </p:spTree>
    <p:extLst>
      <p:ext uri="{BB962C8B-B14F-4D97-AF65-F5344CB8AC3E}">
        <p14:creationId xmlns:p14="http://schemas.microsoft.com/office/powerpoint/2010/main" val="1463329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  </a:t>
            </a:r>
            <a:endParaRPr kumimoji="1" lang="ja-JP" altLang="en-US" dirty="0"/>
          </a:p>
        </p:txBody>
      </p:sp>
      <p:sp>
        <p:nvSpPr>
          <p:cNvPr id="5" name="タイトル 1"/>
          <p:cNvSpPr txBox="1">
            <a:spLocks/>
          </p:cNvSpPr>
          <p:nvPr/>
        </p:nvSpPr>
        <p:spPr>
          <a:xfrm>
            <a:off x="0" y="-45019"/>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a:solidFill>
                  <a:schemeClr val="bg1"/>
                </a:solidFill>
              </a:rPr>
              <a:t>  Project communication </a:t>
            </a:r>
            <a:r>
              <a:rPr lang="en-US" altLang="ja-JP" b="1" dirty="0" smtClean="0">
                <a:solidFill>
                  <a:schemeClr val="bg1"/>
                </a:solidFill>
              </a:rPr>
              <a:t>plan</a:t>
            </a:r>
            <a:endParaRPr lang="en-US" altLang="ja-JP" b="1" dirty="0">
              <a:solidFill>
                <a:schemeClr val="bg1"/>
              </a:solidFill>
            </a:endParaRPr>
          </a:p>
        </p:txBody>
      </p:sp>
      <p:sp>
        <p:nvSpPr>
          <p:cNvPr id="6" name="コンテンツ プレースホルダー 2"/>
          <p:cNvSpPr txBox="1">
            <a:spLocks/>
          </p:cNvSpPr>
          <p:nvPr/>
        </p:nvSpPr>
        <p:spPr>
          <a:xfrm>
            <a:off x="112154" y="1878225"/>
            <a:ext cx="5106617" cy="2162296"/>
          </a:xfrm>
          <a:prstGeom prst="rect">
            <a:avLst/>
          </a:prstGeom>
        </p:spPr>
        <p:txBody>
          <a:bodyPr vert="horz" lIns="91440" tIns="45720" rIns="91440" bIns="45720" rtlCol="0">
            <a:noAutofit/>
          </a:bodyPr>
          <a:lstStyle>
            <a:lvl1pPr marL="185738" indent="-185738" algn="l" defTabSz="742950" rtl="0" eaLnBrk="1" latinLnBrk="0" hangingPunct="1">
              <a:lnSpc>
                <a:spcPct val="90000"/>
              </a:lnSpc>
              <a:spcBef>
                <a:spcPts val="813"/>
              </a:spcBef>
              <a:buFont typeface="Arial"/>
              <a:buChar char="•"/>
              <a:defRPr kumimoji="1"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a:buChar char="•"/>
              <a:defRPr kumimoji="1"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a:buChar char="•"/>
              <a:defRPr kumimoji="1"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9pPr>
          </a:lstStyle>
          <a:p>
            <a:pPr marL="269875" lvl="2" indent="-260350">
              <a:spcBef>
                <a:spcPts val="813"/>
              </a:spcBef>
            </a:pPr>
            <a:r>
              <a:rPr lang="en-US" altLang="ja-JP" sz="1600" dirty="0" smtClean="0"/>
              <a:t>Project </a:t>
            </a:r>
            <a:r>
              <a:rPr lang="en-US" altLang="ja-JP" sz="1600" dirty="0"/>
              <a:t>Owner: Seiichi </a:t>
            </a:r>
            <a:r>
              <a:rPr lang="en-US" altLang="ja-JP" sz="1600" dirty="0" err="1"/>
              <a:t>Kawata</a:t>
            </a:r>
            <a:endParaRPr lang="en-US" altLang="ja-JP" sz="1600" dirty="0"/>
          </a:p>
          <a:p>
            <a:pPr marL="269875" lvl="2" indent="-260350">
              <a:spcBef>
                <a:spcPts val="813"/>
              </a:spcBef>
            </a:pPr>
            <a:r>
              <a:rPr lang="en-US" altLang="ja-JP" sz="1600" dirty="0" smtClean="0"/>
              <a:t>Supervisor</a:t>
            </a:r>
            <a:r>
              <a:rPr lang="en-US" altLang="ja-JP" sz="1600" dirty="0"/>
              <a:t>: Yosuke Tsuchiya</a:t>
            </a:r>
          </a:p>
          <a:p>
            <a:pPr marL="269875" lvl="2" indent="-260350">
              <a:spcBef>
                <a:spcPts val="813"/>
              </a:spcBef>
            </a:pPr>
            <a:r>
              <a:rPr lang="en-US" altLang="ja-JP" sz="1600" dirty="0" smtClean="0"/>
              <a:t>Assistant: </a:t>
            </a:r>
            <a:r>
              <a:rPr lang="en-US" altLang="ja-JP" sz="1600" dirty="0"/>
              <a:t>Yumiko Miyake</a:t>
            </a:r>
          </a:p>
          <a:p>
            <a:pPr marL="269875" lvl="2" indent="-260350">
              <a:spcBef>
                <a:spcPts val="813"/>
              </a:spcBef>
            </a:pPr>
            <a:r>
              <a:rPr lang="en-US" altLang="ja-JP" sz="1600" dirty="0"/>
              <a:t>Project Manager: Hiroshi Adachi</a:t>
            </a:r>
          </a:p>
          <a:p>
            <a:pPr marL="269875" lvl="2" indent="-260350">
              <a:spcBef>
                <a:spcPts val="813"/>
              </a:spcBef>
            </a:pPr>
            <a:r>
              <a:rPr lang="en-US" altLang="ja-JP" sz="1600" dirty="0"/>
              <a:t>Technical Lead: </a:t>
            </a:r>
            <a:r>
              <a:rPr lang="en-US" altLang="ja-JP" sz="1600" dirty="0" err="1"/>
              <a:t>Sayuri</a:t>
            </a:r>
            <a:r>
              <a:rPr lang="en-US" altLang="ja-JP" sz="1600" dirty="0"/>
              <a:t> </a:t>
            </a:r>
            <a:r>
              <a:rPr lang="en-US" altLang="ja-JP" sz="1600" dirty="0" err="1"/>
              <a:t>Yatabe</a:t>
            </a:r>
            <a:endParaRPr lang="en-US" altLang="ja-JP" sz="1600" dirty="0"/>
          </a:p>
          <a:p>
            <a:pPr marL="269875" lvl="2" indent="-260350">
              <a:spcBef>
                <a:spcPts val="813"/>
              </a:spcBef>
            </a:pPr>
            <a:r>
              <a:rPr lang="en-US" altLang="ja-JP" sz="1600" dirty="0"/>
              <a:t>Developer: </a:t>
            </a:r>
            <a:r>
              <a:rPr lang="en-US" altLang="ja-JP" sz="1600" dirty="0" smtClean="0"/>
              <a:t>Hiroshi </a:t>
            </a:r>
            <a:r>
              <a:rPr lang="en-US" altLang="ja-JP" sz="1600" dirty="0" err="1" smtClean="0"/>
              <a:t>Kamatsuka</a:t>
            </a:r>
            <a:endParaRPr lang="en-US" altLang="ja-JP" sz="1600" dirty="0" smtClean="0">
              <a:solidFill>
                <a:srgbClr val="FF0000"/>
              </a:solidFill>
            </a:endParaRPr>
          </a:p>
        </p:txBody>
      </p:sp>
      <p:sp>
        <p:nvSpPr>
          <p:cNvPr id="7" name="テキスト ボックス 6"/>
          <p:cNvSpPr txBox="1"/>
          <p:nvPr/>
        </p:nvSpPr>
        <p:spPr>
          <a:xfrm>
            <a:off x="1434848" y="1175217"/>
            <a:ext cx="2622145" cy="660502"/>
          </a:xfrm>
          <a:prstGeom prst="rect">
            <a:avLst/>
          </a:prstGeom>
          <a:noFill/>
        </p:spPr>
        <p:txBody>
          <a:bodyPr wrap="square" rtlCol="0">
            <a:spAutoFit/>
          </a:bodyPr>
          <a:lstStyle/>
          <a:p>
            <a:pPr marL="342900" lvl="1" indent="-342900">
              <a:lnSpc>
                <a:spcPts val="2200"/>
              </a:lnSpc>
              <a:buFont typeface="Arial" charset="0"/>
              <a:buChar char="•"/>
            </a:pPr>
            <a:r>
              <a:rPr lang="en-US" altLang="ja-JP" sz="2400" dirty="0" smtClean="0"/>
              <a:t>Project Lead</a:t>
            </a:r>
          </a:p>
          <a:p>
            <a:pPr marL="342900" lvl="1" indent="-342900">
              <a:lnSpc>
                <a:spcPts val="2200"/>
              </a:lnSpc>
              <a:buFont typeface="Arial" charset="0"/>
              <a:buChar char="•"/>
            </a:pPr>
            <a:r>
              <a:rPr lang="en-US" altLang="ja-JP" sz="2400" dirty="0" smtClean="0"/>
              <a:t>Execution</a:t>
            </a:r>
            <a:endParaRPr lang="en-US" altLang="ja-JP" sz="2400" dirty="0"/>
          </a:p>
        </p:txBody>
      </p:sp>
      <p:pic>
        <p:nvPicPr>
          <p:cNvPr id="8" name="図 7"/>
          <p:cNvPicPr>
            <a:picLocks noChangeAspect="1"/>
          </p:cNvPicPr>
          <p:nvPr/>
        </p:nvPicPr>
        <p:blipFill rotWithShape="1">
          <a:blip r:embed="rId2" cstate="print">
            <a:extLst>
              <a:ext uri="{28A0092B-C50C-407E-A947-70E740481C1C}">
                <a14:useLocalDpi xmlns:a14="http://schemas.microsoft.com/office/drawing/2010/main" val="0"/>
              </a:ext>
            </a:extLst>
          </a:blip>
          <a:srcRect l="1468" t="8167" r="40147" b="73210"/>
          <a:stretch/>
        </p:blipFill>
        <p:spPr>
          <a:xfrm>
            <a:off x="290779" y="1183784"/>
            <a:ext cx="1144069" cy="586326"/>
          </a:xfrm>
          <a:prstGeom prst="rect">
            <a:avLst/>
          </a:prstGeom>
        </p:spPr>
      </p:pic>
      <p:sp>
        <p:nvSpPr>
          <p:cNvPr id="9" name="コンテンツ プレースホルダー 2"/>
          <p:cNvSpPr txBox="1">
            <a:spLocks/>
          </p:cNvSpPr>
          <p:nvPr/>
        </p:nvSpPr>
        <p:spPr>
          <a:xfrm>
            <a:off x="4240306" y="1878225"/>
            <a:ext cx="5665693" cy="2773024"/>
          </a:xfrm>
          <a:prstGeom prst="rect">
            <a:avLst/>
          </a:prstGeom>
        </p:spPr>
        <p:txBody>
          <a:bodyPr vert="horz" lIns="91440" tIns="45720" rIns="91440" bIns="45720" rtlCol="0">
            <a:noAutofit/>
          </a:bodyPr>
          <a:lstStyle>
            <a:lvl1pPr marL="185738" indent="-185738" algn="l" defTabSz="742950" rtl="0" eaLnBrk="1" latinLnBrk="0" hangingPunct="1">
              <a:lnSpc>
                <a:spcPct val="90000"/>
              </a:lnSpc>
              <a:spcBef>
                <a:spcPts val="813"/>
              </a:spcBef>
              <a:buFont typeface="Arial"/>
              <a:buChar char="•"/>
              <a:defRPr kumimoji="1"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a:buChar char="•"/>
              <a:defRPr kumimoji="1"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a:buChar char="•"/>
              <a:defRPr kumimoji="1"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9pPr>
          </a:lstStyle>
          <a:p>
            <a:pPr marL="269875" lvl="1" indent="-260350">
              <a:spcBef>
                <a:spcPts val="813"/>
              </a:spcBef>
            </a:pPr>
            <a:r>
              <a:rPr lang="en-US" altLang="ja-JP" sz="1600" dirty="0" smtClean="0"/>
              <a:t>Project Owner</a:t>
            </a:r>
            <a:r>
              <a:rPr lang="en-US" altLang="ja-JP" sz="1600" dirty="0"/>
              <a:t>: Prof </a:t>
            </a:r>
            <a:r>
              <a:rPr lang="en-US" altLang="ja-JP" sz="1600" dirty="0" err="1"/>
              <a:t>Liyanage</a:t>
            </a:r>
            <a:r>
              <a:rPr lang="en-US" altLang="ja-JP" sz="1600" dirty="0"/>
              <a:t> C De Silva</a:t>
            </a:r>
            <a:endParaRPr lang="en-US" altLang="ja-JP" sz="1600" dirty="0" smtClean="0"/>
          </a:p>
          <a:p>
            <a:pPr marL="269875" lvl="1" indent="-260350">
              <a:spcBef>
                <a:spcPts val="813"/>
              </a:spcBef>
            </a:pPr>
            <a:r>
              <a:rPr lang="en-US" altLang="ja-JP" sz="1600" dirty="0" smtClean="0"/>
              <a:t>Project Leader: </a:t>
            </a:r>
            <a:r>
              <a:rPr lang="en-US" altLang="ja-JP" sz="1600" dirty="0" err="1"/>
              <a:t>Dr</a:t>
            </a:r>
            <a:r>
              <a:rPr lang="en-US" altLang="ja-JP" sz="1600" dirty="0"/>
              <a:t> Muhammad </a:t>
            </a:r>
            <a:r>
              <a:rPr lang="en-US" altLang="ja-JP" sz="1600" dirty="0" err="1"/>
              <a:t>Saifullah</a:t>
            </a:r>
            <a:r>
              <a:rPr lang="en-US" altLang="ja-JP" sz="1600" dirty="0"/>
              <a:t> Bin Abu </a:t>
            </a:r>
            <a:r>
              <a:rPr lang="en-US" altLang="ja-JP" sz="1600" dirty="0" smtClean="0"/>
              <a:t>Bakar</a:t>
            </a:r>
          </a:p>
          <a:p>
            <a:pPr marL="269875" lvl="1" indent="-260350">
              <a:spcBef>
                <a:spcPts val="813"/>
              </a:spcBef>
            </a:pPr>
            <a:r>
              <a:rPr lang="en-US" altLang="ja-JP" sz="1600" dirty="0" smtClean="0"/>
              <a:t>Project Technical </a:t>
            </a:r>
            <a:r>
              <a:rPr lang="en-US" altLang="ja-JP" sz="1600" dirty="0"/>
              <a:t>Lead: </a:t>
            </a:r>
            <a:r>
              <a:rPr lang="en-US" altLang="ja-JP" sz="1600" dirty="0" err="1"/>
              <a:t>Dr</a:t>
            </a:r>
            <a:r>
              <a:rPr lang="en-US" altLang="ja-JP" sz="1600" dirty="0"/>
              <a:t> </a:t>
            </a:r>
            <a:r>
              <a:rPr lang="en-US" altLang="ja-JP" sz="1600" dirty="0" err="1"/>
              <a:t>Pg</a:t>
            </a:r>
            <a:r>
              <a:rPr lang="en-US" altLang="ja-JP" sz="1600" dirty="0"/>
              <a:t> </a:t>
            </a:r>
            <a:r>
              <a:rPr lang="en-US" altLang="ja-JP" sz="1600" dirty="0" err="1"/>
              <a:t>Emeroylariffion</a:t>
            </a:r>
            <a:r>
              <a:rPr lang="en-US" altLang="ja-JP" sz="1600" dirty="0"/>
              <a:t> </a:t>
            </a:r>
            <a:r>
              <a:rPr lang="en-US" altLang="ja-JP" sz="1600" dirty="0" smtClean="0"/>
              <a:t>Abas</a:t>
            </a:r>
          </a:p>
          <a:p>
            <a:pPr marL="269875" lvl="1" indent="-260350">
              <a:spcBef>
                <a:spcPts val="813"/>
              </a:spcBef>
            </a:pPr>
            <a:r>
              <a:rPr lang="en-US" altLang="ja-JP" sz="1600" dirty="0"/>
              <a:t>Project Technical Lead: </a:t>
            </a:r>
            <a:r>
              <a:rPr lang="en-US" altLang="ja-JP" sz="1600" dirty="0" err="1" smtClean="0"/>
              <a:t>Dr</a:t>
            </a:r>
            <a:r>
              <a:rPr lang="en-US" altLang="ja-JP" sz="1600" dirty="0" smtClean="0"/>
              <a:t> </a:t>
            </a:r>
            <a:r>
              <a:rPr lang="en-US" altLang="ja-JP" sz="1600" dirty="0"/>
              <a:t>Sandhya </a:t>
            </a:r>
            <a:r>
              <a:rPr lang="en-US" altLang="ja-JP" sz="1600" dirty="0" err="1" smtClean="0"/>
              <a:t>Aneja</a:t>
            </a:r>
            <a:endParaRPr lang="en-US" altLang="ja-JP" sz="1600" dirty="0" smtClean="0"/>
          </a:p>
          <a:p>
            <a:pPr marL="269875" lvl="1" indent="-260350">
              <a:spcBef>
                <a:spcPts val="813"/>
              </a:spcBef>
            </a:pPr>
            <a:r>
              <a:rPr lang="en-US" altLang="ja-JP" sz="1600" dirty="0" smtClean="0"/>
              <a:t>Project member: </a:t>
            </a:r>
          </a:p>
          <a:p>
            <a:pPr marL="641350" lvl="2" indent="-260350">
              <a:spcBef>
                <a:spcPts val="813"/>
              </a:spcBef>
            </a:pPr>
            <a:r>
              <a:rPr lang="en-US" altLang="ja-JP" sz="1600" dirty="0"/>
              <a:t>Project Technical Lead (Student): </a:t>
            </a:r>
            <a:r>
              <a:rPr lang="ja-JP" altLang="en-US" sz="1600" dirty="0" smtClean="0"/>
              <a:t> </a:t>
            </a:r>
            <a:r>
              <a:rPr lang="en-US" altLang="ja-JP" sz="1600" dirty="0" smtClean="0"/>
              <a:t>Malik</a:t>
            </a:r>
            <a:r>
              <a:rPr lang="ja-JP" altLang="en-US" sz="1600" dirty="0" smtClean="0"/>
              <a:t> </a:t>
            </a:r>
            <a:r>
              <a:rPr lang="en-US" altLang="ja-JP" sz="1600" dirty="0" smtClean="0"/>
              <a:t>Wise</a:t>
            </a:r>
            <a:endParaRPr lang="en-US" altLang="ja-JP" sz="1600" dirty="0" smtClean="0">
              <a:solidFill>
                <a:srgbClr val="FF0000"/>
              </a:solidFill>
            </a:endParaRPr>
          </a:p>
          <a:p>
            <a:pPr marL="641350" lvl="2" indent="-260350">
              <a:spcBef>
                <a:spcPts val="813"/>
              </a:spcBef>
            </a:pPr>
            <a:r>
              <a:rPr lang="en-US" altLang="ja-JP" sz="1600" dirty="0" smtClean="0"/>
              <a:t>Project </a:t>
            </a:r>
            <a:r>
              <a:rPr lang="en-US" altLang="ja-JP" sz="1600" dirty="0"/>
              <a:t>Member: </a:t>
            </a:r>
            <a:endParaRPr lang="en-US" altLang="ja-JP" sz="1600" dirty="0">
              <a:solidFill>
                <a:srgbClr val="FF0000"/>
              </a:solidFill>
            </a:endParaRPr>
          </a:p>
          <a:p>
            <a:pPr marL="1012825" lvl="3" indent="-260350">
              <a:spcBef>
                <a:spcPts val="813"/>
              </a:spcBef>
            </a:pPr>
            <a:r>
              <a:rPr lang="en-US" altLang="ja-JP" sz="1438" dirty="0" err="1"/>
              <a:t>Afieq</a:t>
            </a:r>
            <a:r>
              <a:rPr lang="en-US" altLang="ja-JP" sz="1438" dirty="0"/>
              <a:t> </a:t>
            </a:r>
            <a:r>
              <a:rPr lang="en-US" altLang="ja-JP" sz="1438" dirty="0" err="1"/>
              <a:t>Rosle</a:t>
            </a:r>
            <a:endParaRPr lang="en-US" altLang="ja-JP" sz="1438" dirty="0"/>
          </a:p>
          <a:p>
            <a:pPr marL="1012825" lvl="3" indent="-260350">
              <a:spcBef>
                <a:spcPts val="813"/>
              </a:spcBef>
            </a:pPr>
            <a:r>
              <a:rPr lang="en-US" altLang="ja-JP" sz="1438" dirty="0"/>
              <a:t>Ren </a:t>
            </a:r>
            <a:r>
              <a:rPr lang="en-US" altLang="ja-JP" sz="1438" dirty="0" err="1"/>
              <a:t>Virrey</a:t>
            </a:r>
            <a:endParaRPr lang="en-US" altLang="ja-JP" sz="1438" dirty="0"/>
          </a:p>
          <a:p>
            <a:pPr marL="381000" lvl="2" indent="0">
              <a:spcBef>
                <a:spcPts val="813"/>
              </a:spcBef>
              <a:buNone/>
            </a:pPr>
            <a:endParaRPr lang="en-US" altLang="ja-JP" sz="1600" dirty="0" smtClean="0"/>
          </a:p>
          <a:p>
            <a:pPr marL="641350" lvl="2" indent="-260350">
              <a:spcBef>
                <a:spcPts val="813"/>
              </a:spcBef>
            </a:pPr>
            <a:endParaRPr lang="en-US" altLang="ja-JP" sz="1600" dirty="0" smtClean="0"/>
          </a:p>
        </p:txBody>
      </p:sp>
      <p:pic>
        <p:nvPicPr>
          <p:cNvPr id="10" name="図 9"/>
          <p:cNvPicPr>
            <a:picLocks noChangeAspect="1"/>
          </p:cNvPicPr>
          <p:nvPr/>
        </p:nvPicPr>
        <p:blipFill rotWithShape="1">
          <a:blip r:embed="rId3"/>
          <a:srcRect l="1501" t="19909" r="88435" b="16061"/>
          <a:stretch/>
        </p:blipFill>
        <p:spPr>
          <a:xfrm>
            <a:off x="5178877" y="1281635"/>
            <a:ext cx="660999" cy="579433"/>
          </a:xfrm>
          <a:prstGeom prst="rect">
            <a:avLst/>
          </a:prstGeom>
        </p:spPr>
      </p:pic>
      <p:pic>
        <p:nvPicPr>
          <p:cNvPr id="11" name="図 10"/>
          <p:cNvPicPr>
            <a:picLocks noChangeAspect="1"/>
          </p:cNvPicPr>
          <p:nvPr/>
        </p:nvPicPr>
        <p:blipFill rotWithShape="1">
          <a:blip r:embed="rId3"/>
          <a:srcRect l="87904" t="12676" r="2600" b="11085"/>
          <a:stretch/>
        </p:blipFill>
        <p:spPr>
          <a:xfrm>
            <a:off x="4447252" y="1218394"/>
            <a:ext cx="631591" cy="698630"/>
          </a:xfrm>
          <a:prstGeom prst="rect">
            <a:avLst/>
          </a:prstGeom>
        </p:spPr>
      </p:pic>
      <p:sp>
        <p:nvSpPr>
          <p:cNvPr id="12" name="テキスト ボックス 11"/>
          <p:cNvSpPr txBox="1"/>
          <p:nvPr/>
        </p:nvSpPr>
        <p:spPr>
          <a:xfrm>
            <a:off x="5939910" y="1267497"/>
            <a:ext cx="3215980" cy="656590"/>
          </a:xfrm>
          <a:prstGeom prst="rect">
            <a:avLst/>
          </a:prstGeom>
          <a:noFill/>
        </p:spPr>
        <p:txBody>
          <a:bodyPr wrap="square" rtlCol="0">
            <a:spAutoFit/>
          </a:bodyPr>
          <a:lstStyle/>
          <a:p>
            <a:pPr marL="342900" lvl="1" indent="-342900">
              <a:lnSpc>
                <a:spcPts val="2200"/>
              </a:lnSpc>
              <a:buFont typeface="Arial" charset="0"/>
              <a:buChar char="•"/>
            </a:pPr>
            <a:r>
              <a:rPr lang="en-US" altLang="ja-JP" sz="2400" dirty="0" smtClean="0"/>
              <a:t>Project execution</a:t>
            </a:r>
          </a:p>
          <a:p>
            <a:pPr marL="342900" lvl="1" indent="-342900">
              <a:lnSpc>
                <a:spcPts val="2200"/>
              </a:lnSpc>
              <a:buFont typeface="Arial" charset="0"/>
              <a:buChar char="•"/>
            </a:pPr>
            <a:r>
              <a:rPr lang="en-US" altLang="ja-JP" sz="2400" dirty="0" smtClean="0"/>
              <a:t>Local support</a:t>
            </a:r>
            <a:endParaRPr lang="en-US" altLang="ja-JP" sz="2400" dirty="0"/>
          </a:p>
        </p:txBody>
      </p:sp>
      <p:sp>
        <p:nvSpPr>
          <p:cNvPr id="4" name="スライド番号プレースホルダー 3"/>
          <p:cNvSpPr>
            <a:spLocks noGrp="1"/>
          </p:cNvSpPr>
          <p:nvPr>
            <p:ph type="sldNum" sz="quarter" idx="12"/>
          </p:nvPr>
        </p:nvSpPr>
        <p:spPr>
          <a:xfrm>
            <a:off x="9065942" y="100359"/>
            <a:ext cx="840058" cy="517525"/>
          </a:xfrm>
        </p:spPr>
        <p:txBody>
          <a:bodyPr/>
          <a:lstStyle/>
          <a:p>
            <a:fld id="{7E081743-69C2-4806-8438-6E72C5188B45}" type="slidenum">
              <a:rPr lang="ja-JP" altLang="en-US" smtClean="0"/>
              <a:pPr/>
              <a:t>3</a:t>
            </a:fld>
            <a:endParaRPr lang="ja-JP" altLang="en-US" dirty="0"/>
          </a:p>
        </p:txBody>
      </p:sp>
      <p:sp>
        <p:nvSpPr>
          <p:cNvPr id="13" name="角丸四角形 12"/>
          <p:cNvSpPr/>
          <p:nvPr/>
        </p:nvSpPr>
        <p:spPr>
          <a:xfrm>
            <a:off x="385012" y="4668406"/>
            <a:ext cx="8839952" cy="1504854"/>
          </a:xfrm>
          <a:prstGeom prst="roundRect">
            <a:avLst>
              <a:gd name="adj" fmla="val 11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p:cNvSpPr txBox="1"/>
          <p:nvPr/>
        </p:nvSpPr>
        <p:spPr>
          <a:xfrm>
            <a:off x="613660" y="4651249"/>
            <a:ext cx="8354976" cy="1200329"/>
          </a:xfrm>
          <a:prstGeom prst="rect">
            <a:avLst/>
          </a:prstGeom>
          <a:noFill/>
        </p:spPr>
        <p:txBody>
          <a:bodyPr wrap="square" rtlCol="0">
            <a:spAutoFit/>
          </a:bodyPr>
          <a:lstStyle/>
          <a:p>
            <a:r>
              <a:rPr kumimoji="1" lang="en-US" altLang="ja-JP" b="1" dirty="0" smtClean="0"/>
              <a:t>Next Action:</a:t>
            </a:r>
          </a:p>
          <a:p>
            <a:r>
              <a:rPr lang="en-US" altLang="ja-JP" dirty="0"/>
              <a:t> </a:t>
            </a:r>
            <a:r>
              <a:rPr lang="en-US" altLang="ja-JP" dirty="0" smtClean="0"/>
              <a:t>- Exchange Self-introduction sheet</a:t>
            </a:r>
          </a:p>
          <a:p>
            <a:r>
              <a:rPr lang="en-US" altLang="ja-JP" dirty="0"/>
              <a:t> </a:t>
            </a:r>
            <a:r>
              <a:rPr lang="en-US" altLang="ja-JP" dirty="0" smtClean="0"/>
              <a:t>- Define Communication path</a:t>
            </a:r>
          </a:p>
          <a:p>
            <a:endParaRPr kumimoji="1" lang="en-US" altLang="ja-JP" dirty="0"/>
          </a:p>
        </p:txBody>
      </p:sp>
    </p:spTree>
    <p:extLst>
      <p:ext uri="{BB962C8B-B14F-4D97-AF65-F5344CB8AC3E}">
        <p14:creationId xmlns:p14="http://schemas.microsoft.com/office/powerpoint/2010/main" val="18012286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4</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Project communication Plan</a:t>
            </a:r>
            <a:endParaRPr lang="en-US" altLang="ja-JP" b="1" dirty="0">
              <a:solidFill>
                <a:schemeClr val="bg1"/>
              </a:solidFill>
            </a:endParaRPr>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4</a:t>
            </a:fld>
            <a:endParaRPr lang="ja-JP" altLang="en-US" dirty="0"/>
          </a:p>
        </p:txBody>
      </p:sp>
      <p:sp>
        <p:nvSpPr>
          <p:cNvPr id="11" name="コンテンツ プレースホルダー 10"/>
          <p:cNvSpPr txBox="1">
            <a:spLocks noGrp="1"/>
          </p:cNvSpPr>
          <p:nvPr>
            <p:ph idx="1"/>
          </p:nvPr>
        </p:nvSpPr>
        <p:spPr>
          <a:xfrm>
            <a:off x="643460" y="1841790"/>
            <a:ext cx="8543925" cy="867930"/>
          </a:xfrm>
          <a:prstGeom prst="rect">
            <a:avLst/>
          </a:prstGeom>
          <a:noFill/>
        </p:spPr>
        <p:txBody>
          <a:bodyPr wrap="square" rtlCol="0">
            <a:spAutoFit/>
          </a:bodyPr>
          <a:lstStyle/>
          <a:p>
            <a:r>
              <a:rPr lang="en-US" altLang="ja-JP" sz="2800" b="1" dirty="0" smtClean="0"/>
              <a:t>We </a:t>
            </a:r>
            <a:r>
              <a:rPr lang="en-US" altLang="ja-JP" sz="2800" b="1" dirty="0"/>
              <a:t>have selected Slack, GitHub's </a:t>
            </a:r>
            <a:r>
              <a:rPr lang="en-US" altLang="ja-JP" sz="2800" b="1" dirty="0" err="1"/>
              <a:t>WikiPage</a:t>
            </a:r>
            <a:r>
              <a:rPr lang="en-US" altLang="ja-JP" sz="2800" b="1" dirty="0"/>
              <a:t>, and Dropbox  for our </a:t>
            </a:r>
            <a:r>
              <a:rPr lang="en-US" altLang="ja-JP" sz="2800" b="1" dirty="0" err="1"/>
              <a:t>puroject's</a:t>
            </a:r>
            <a:r>
              <a:rPr lang="en-US" altLang="ja-JP" sz="2800" b="1" dirty="0"/>
              <a:t> communication </a:t>
            </a:r>
            <a:r>
              <a:rPr lang="en-US" altLang="ja-JP" sz="2800" b="1" dirty="0" smtClean="0"/>
              <a:t>path </a:t>
            </a:r>
            <a:r>
              <a:rPr lang="en-US" altLang="ja-JP" sz="2800" b="1" dirty="0"/>
              <a:t>toll</a:t>
            </a:r>
            <a:r>
              <a:rPr lang="en-US" altLang="ja-JP" sz="2800" b="1" dirty="0" smtClean="0"/>
              <a:t>.</a:t>
            </a:r>
            <a:endParaRPr kumimoji="1" lang="ja-JP" altLang="en-US" sz="2800" b="1" dirty="0"/>
          </a:p>
        </p:txBody>
      </p:sp>
      <p:sp>
        <p:nvSpPr>
          <p:cNvPr id="12" name="コンテンツ プレースホルダー 10"/>
          <p:cNvSpPr txBox="1">
            <a:spLocks/>
          </p:cNvSpPr>
          <p:nvPr/>
        </p:nvSpPr>
        <p:spPr>
          <a:xfrm>
            <a:off x="681037" y="3622574"/>
            <a:ext cx="8543925" cy="970522"/>
          </a:xfrm>
          <a:prstGeom prst="rect">
            <a:avLst/>
          </a:prstGeom>
          <a:noFill/>
        </p:spPr>
        <p:txBody>
          <a:bodyPr vert="horz" wrap="square" lIns="91440" tIns="45720" rIns="91440" bIns="45720" rtlCol="0">
            <a:spAutoFit/>
          </a:bodyPr>
          <a:lstStyle>
            <a:lvl1pPr marL="185738" indent="-185738" algn="l" defTabSz="742950" rtl="0" eaLnBrk="1" latinLnBrk="0" hangingPunct="1">
              <a:lnSpc>
                <a:spcPct val="90000"/>
              </a:lnSpc>
              <a:spcBef>
                <a:spcPts val="813"/>
              </a:spcBef>
              <a:buFont typeface="Arial"/>
              <a:buChar char="•"/>
              <a:defRPr kumimoji="1"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a:buChar char="•"/>
              <a:defRPr kumimoji="1"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a:buChar char="•"/>
              <a:defRPr kumimoji="1"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a:buChar char="•"/>
              <a:defRPr kumimoji="1" sz="1463" kern="1200">
                <a:solidFill>
                  <a:schemeClr val="tx1"/>
                </a:solidFill>
                <a:latin typeface="+mn-lt"/>
                <a:ea typeface="+mn-ea"/>
                <a:cs typeface="+mn-cs"/>
              </a:defRPr>
            </a:lvl9pPr>
          </a:lstStyle>
          <a:p>
            <a:r>
              <a:rPr lang="en-US" altLang="ja-JP" sz="2800" b="1" dirty="0"/>
              <a:t>These developer tools can be linked to each </a:t>
            </a:r>
            <a:r>
              <a:rPr lang="en-US" altLang="ja-JP" sz="2800" b="1" dirty="0" smtClean="0"/>
              <a:t>other</a:t>
            </a:r>
          </a:p>
          <a:p>
            <a:pPr marL="0" indent="0">
              <a:buNone/>
            </a:pPr>
            <a:r>
              <a:rPr lang="en-US" altLang="ja-JP" sz="2800" b="1" dirty="0"/>
              <a:t> </a:t>
            </a:r>
            <a:r>
              <a:rPr lang="en-US" altLang="ja-JP" sz="2800" b="1" dirty="0" smtClean="0"/>
              <a:t>  </a:t>
            </a:r>
            <a:r>
              <a:rPr lang="en-US" altLang="ja-JP" sz="2800" b="1" dirty="0"/>
              <a:t>and it can facilitate development work.</a:t>
            </a:r>
            <a:endParaRPr lang="ja-JP" altLang="en-US" sz="2800" b="1" dirty="0"/>
          </a:p>
        </p:txBody>
      </p:sp>
    </p:spTree>
    <p:extLst>
      <p:ext uri="{BB962C8B-B14F-4D97-AF65-F5344CB8AC3E}">
        <p14:creationId xmlns:p14="http://schemas.microsoft.com/office/powerpoint/2010/main" val="103710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コンテンツ プレースホルダー 1"/>
          <p:cNvPicPr>
            <a:picLocks noGrp="1" noChangeAspect="1"/>
          </p:cNvPicPr>
          <p:nvPr>
            <p:ph idx="1"/>
          </p:nvPr>
        </p:nvPicPr>
        <p:blipFill>
          <a:blip r:embed="rId2"/>
          <a:stretch>
            <a:fillRect/>
          </a:stretch>
        </p:blipFill>
        <p:spPr>
          <a:xfrm>
            <a:off x="892570" y="1252538"/>
            <a:ext cx="8120860" cy="5384800"/>
          </a:xfrm>
          <a:prstGeom prst="rect">
            <a:avLst/>
          </a:prstGeom>
        </p:spPr>
      </p:pic>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5</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a:solidFill>
                  <a:schemeClr val="bg1"/>
                </a:solidFill>
              </a:rPr>
              <a:t>  Introduction to  Join Channel In </a:t>
            </a:r>
            <a:r>
              <a:rPr lang="en-US" altLang="ja-JP" b="1" dirty="0" smtClean="0">
                <a:solidFill>
                  <a:schemeClr val="bg1"/>
                </a:solidFill>
              </a:rPr>
              <a:t>Slack</a:t>
            </a:r>
            <a:endParaRPr lang="en-US" altLang="ja-JP" b="1" dirty="0">
              <a:solidFill>
                <a:schemeClr val="bg1"/>
              </a:solidFill>
            </a:endParaRPr>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5</a:t>
            </a:fld>
            <a:endParaRPr lang="ja-JP" altLang="en-US" dirty="0"/>
          </a:p>
        </p:txBody>
      </p:sp>
      <p:sp>
        <p:nvSpPr>
          <p:cNvPr id="9" name="テキスト ボックス 8"/>
          <p:cNvSpPr txBox="1"/>
          <p:nvPr/>
        </p:nvSpPr>
        <p:spPr>
          <a:xfrm>
            <a:off x="0" y="729318"/>
            <a:ext cx="9906000" cy="523220"/>
          </a:xfrm>
          <a:prstGeom prst="rect">
            <a:avLst/>
          </a:prstGeom>
          <a:noFill/>
        </p:spPr>
        <p:txBody>
          <a:bodyPr wrap="square" rtlCol="0">
            <a:spAutoFit/>
          </a:bodyPr>
          <a:lstStyle/>
          <a:p>
            <a:r>
              <a:rPr lang="en-US" altLang="ja-JP" sz="2800" b="1" dirty="0"/>
              <a:t>https://ubd-aiit-global-prj.slack.com/messages/general/</a:t>
            </a:r>
            <a:endParaRPr kumimoji="1" lang="ja-JP" altLang="en-US" sz="2800" b="1" dirty="0"/>
          </a:p>
        </p:txBody>
      </p:sp>
      <p:sp>
        <p:nvSpPr>
          <p:cNvPr id="10" name="テキスト ボックス 9"/>
          <p:cNvSpPr txBox="1"/>
          <p:nvPr/>
        </p:nvSpPr>
        <p:spPr>
          <a:xfrm>
            <a:off x="0" y="1224894"/>
            <a:ext cx="9905999" cy="369332"/>
          </a:xfrm>
          <a:prstGeom prst="rect">
            <a:avLst/>
          </a:prstGeom>
          <a:solidFill>
            <a:schemeClr val="accent4">
              <a:lumMod val="40000"/>
              <a:lumOff val="60000"/>
            </a:schemeClr>
          </a:solidFill>
        </p:spPr>
        <p:txBody>
          <a:bodyPr wrap="square" rtlCol="0">
            <a:spAutoFit/>
          </a:bodyPr>
          <a:lstStyle/>
          <a:p>
            <a:r>
              <a:rPr lang="en-US" altLang="ja-JP" dirty="0"/>
              <a:t>Slack works in conjunction with </a:t>
            </a:r>
            <a:r>
              <a:rPr lang="en-US" altLang="ja-JP" dirty="0" smtClean="0"/>
              <a:t>GitHub</a:t>
            </a:r>
            <a:r>
              <a:rPr lang="ja-JP" altLang="en-US" dirty="0" smtClean="0"/>
              <a:t>！</a:t>
            </a:r>
            <a:endParaRPr kumimoji="1" lang="ja-JP" altLang="en-US" dirty="0"/>
          </a:p>
        </p:txBody>
      </p:sp>
    </p:spTree>
    <p:extLst>
      <p:ext uri="{BB962C8B-B14F-4D97-AF65-F5344CB8AC3E}">
        <p14:creationId xmlns:p14="http://schemas.microsoft.com/office/powerpoint/2010/main" val="2644510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81038" y="1691013"/>
            <a:ext cx="8543925" cy="4946853"/>
          </a:xfrm>
        </p:spPr>
        <p:txBody>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6</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a:solidFill>
                  <a:schemeClr val="bg1"/>
                </a:solidFill>
              </a:rPr>
              <a:t>  Introduction to the GitHub </a:t>
            </a:r>
            <a:r>
              <a:rPr lang="en-US" altLang="ja-JP" b="1" dirty="0" smtClean="0">
                <a:solidFill>
                  <a:schemeClr val="bg1"/>
                </a:solidFill>
              </a:rPr>
              <a:t>Flow-01 </a:t>
            </a:r>
            <a:endParaRPr lang="en-US" altLang="ja-JP" b="1" dirty="0">
              <a:solidFill>
                <a:schemeClr val="bg1"/>
              </a:solidFill>
            </a:endParaRPr>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6</a:t>
            </a:fld>
            <a:endParaRPr lang="ja-JP" altLang="en-US" dirty="0"/>
          </a:p>
        </p:txBody>
      </p:sp>
      <p:sp>
        <p:nvSpPr>
          <p:cNvPr id="8" name="テキスト ボックス 7"/>
          <p:cNvSpPr txBox="1"/>
          <p:nvPr/>
        </p:nvSpPr>
        <p:spPr>
          <a:xfrm>
            <a:off x="1262454" y="721641"/>
            <a:ext cx="8601335" cy="523220"/>
          </a:xfrm>
          <a:prstGeom prst="rect">
            <a:avLst/>
          </a:prstGeom>
          <a:noFill/>
        </p:spPr>
        <p:txBody>
          <a:bodyPr wrap="square" rtlCol="0">
            <a:spAutoFit/>
          </a:bodyPr>
          <a:lstStyle/>
          <a:p>
            <a:r>
              <a:rPr lang="en-US" altLang="ja-JP" sz="2800" b="1" dirty="0" smtClean="0"/>
              <a:t>https</a:t>
            </a:r>
            <a:r>
              <a:rPr lang="en-US" altLang="ja-JP" sz="2800" b="1" dirty="0"/>
              <a:t>://github.com/UBD-AIIT-Global-Project/Phase1</a:t>
            </a:r>
            <a:endParaRPr kumimoji="1" lang="ja-JP" altLang="en-US" sz="2800" b="1" dirty="0"/>
          </a:p>
        </p:txBody>
      </p:sp>
      <p:sp>
        <p:nvSpPr>
          <p:cNvPr id="9" name="テキスト ボックス 8"/>
          <p:cNvSpPr txBox="1"/>
          <p:nvPr/>
        </p:nvSpPr>
        <p:spPr>
          <a:xfrm>
            <a:off x="1195778" y="1143120"/>
            <a:ext cx="8668011" cy="523220"/>
          </a:xfrm>
          <a:prstGeom prst="rect">
            <a:avLst/>
          </a:prstGeom>
          <a:noFill/>
        </p:spPr>
        <p:txBody>
          <a:bodyPr wrap="square" rtlCol="0">
            <a:spAutoFit/>
          </a:bodyPr>
          <a:lstStyle/>
          <a:p>
            <a:r>
              <a:rPr lang="en-US" altLang="ja-JP" sz="2800" b="1" dirty="0" smtClean="0"/>
              <a:t>https</a:t>
            </a:r>
            <a:r>
              <a:rPr lang="en-US" altLang="ja-JP" sz="2800" b="1" dirty="0"/>
              <a:t>://github.com/UBD-AIIT-Global-Project/Phase1.git</a:t>
            </a:r>
            <a:endParaRPr kumimoji="1" lang="ja-JP" altLang="en-US" sz="2800" b="1" dirty="0"/>
          </a:p>
        </p:txBody>
      </p:sp>
      <p:sp>
        <p:nvSpPr>
          <p:cNvPr id="10" name="テキスト ボックス 9"/>
          <p:cNvSpPr txBox="1"/>
          <p:nvPr/>
        </p:nvSpPr>
        <p:spPr>
          <a:xfrm>
            <a:off x="62044" y="696589"/>
            <a:ext cx="1237988" cy="523220"/>
          </a:xfrm>
          <a:prstGeom prst="rect">
            <a:avLst/>
          </a:prstGeom>
          <a:noFill/>
        </p:spPr>
        <p:txBody>
          <a:bodyPr wrap="square" rtlCol="0">
            <a:spAutoFit/>
          </a:bodyPr>
          <a:lstStyle/>
          <a:p>
            <a:r>
              <a:rPr lang="en-US" altLang="ja-JP" sz="2800" b="1" dirty="0" smtClean="0"/>
              <a:t>URL :</a:t>
            </a:r>
            <a:endParaRPr kumimoji="1" lang="ja-JP" altLang="en-US" sz="2800" b="1" dirty="0"/>
          </a:p>
        </p:txBody>
      </p:sp>
      <p:sp>
        <p:nvSpPr>
          <p:cNvPr id="11" name="テキスト ボックス 10"/>
          <p:cNvSpPr txBox="1"/>
          <p:nvPr/>
        </p:nvSpPr>
        <p:spPr>
          <a:xfrm>
            <a:off x="24466" y="1175613"/>
            <a:ext cx="1237988" cy="523220"/>
          </a:xfrm>
          <a:prstGeom prst="rect">
            <a:avLst/>
          </a:prstGeom>
          <a:noFill/>
        </p:spPr>
        <p:txBody>
          <a:bodyPr wrap="square" rtlCol="0">
            <a:spAutoFit/>
          </a:bodyPr>
          <a:lstStyle/>
          <a:p>
            <a:r>
              <a:rPr lang="en-US" altLang="ja-JP" sz="2800" b="1" dirty="0" smtClean="0"/>
              <a:t>Clone :</a:t>
            </a:r>
            <a:endParaRPr kumimoji="1" lang="ja-JP" altLang="en-US" sz="2800" b="1" dirty="0"/>
          </a:p>
        </p:txBody>
      </p:sp>
      <p:pic>
        <p:nvPicPr>
          <p:cNvPr id="2" name="図 1"/>
          <p:cNvPicPr>
            <a:picLocks noChangeAspect="1"/>
          </p:cNvPicPr>
          <p:nvPr/>
        </p:nvPicPr>
        <p:blipFill>
          <a:blip r:embed="rId2"/>
          <a:stretch>
            <a:fillRect/>
          </a:stretch>
        </p:blipFill>
        <p:spPr>
          <a:xfrm>
            <a:off x="586923" y="1641288"/>
            <a:ext cx="8899047" cy="5144762"/>
          </a:xfrm>
          <a:prstGeom prst="rect">
            <a:avLst/>
          </a:prstGeom>
        </p:spPr>
      </p:pic>
    </p:spTree>
    <p:extLst>
      <p:ext uri="{BB962C8B-B14F-4D97-AF65-F5344CB8AC3E}">
        <p14:creationId xmlns:p14="http://schemas.microsoft.com/office/powerpoint/2010/main" val="1799331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コンテンツ プレースホルダー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52322" y="2605671"/>
            <a:ext cx="6401355" cy="4252329"/>
          </a:xfrm>
        </p:spPr>
      </p:pic>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7</a:t>
            </a:fld>
            <a:endParaRPr lang="ja-JP" altLang="en-US" dirty="0"/>
          </a:p>
        </p:txBody>
      </p:sp>
      <p:sp>
        <p:nvSpPr>
          <p:cNvPr id="5" name="タイトル 1"/>
          <p:cNvSpPr txBox="1">
            <a:spLocks/>
          </p:cNvSpPr>
          <p:nvPr/>
        </p:nvSpPr>
        <p:spPr>
          <a:xfrm>
            <a:off x="0" y="0"/>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a:solidFill>
                  <a:schemeClr val="bg1"/>
                </a:solidFill>
              </a:rPr>
              <a:t>  Introduction to the GitHub </a:t>
            </a:r>
            <a:r>
              <a:rPr lang="en-US" altLang="ja-JP" b="1" dirty="0" smtClean="0">
                <a:solidFill>
                  <a:schemeClr val="bg1"/>
                </a:solidFill>
              </a:rPr>
              <a:t>Flow-02 </a:t>
            </a:r>
            <a:endParaRPr lang="en-US" altLang="ja-JP" b="1" dirty="0">
              <a:solidFill>
                <a:schemeClr val="bg1"/>
              </a:solidFill>
            </a:endParaRPr>
          </a:p>
        </p:txBody>
      </p:sp>
      <p:sp>
        <p:nvSpPr>
          <p:cNvPr id="6" name="スライド番号プレースホルダー 3"/>
          <p:cNvSpPr txBox="1">
            <a:spLocks/>
          </p:cNvSpPr>
          <p:nvPr/>
        </p:nvSpPr>
        <p:spPr>
          <a:xfrm>
            <a:off x="9065941" y="145378"/>
            <a:ext cx="840059"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2800" kern="1200">
                <a:solidFill>
                  <a:schemeClr val="bg1"/>
                </a:solidFill>
                <a:latin typeface="+mn-ea"/>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7E081743-69C2-4806-8438-6E72C5188B45}" type="slidenum">
              <a:rPr lang="ja-JP" altLang="en-US" smtClean="0"/>
              <a:pPr/>
              <a:t>7</a:t>
            </a:fld>
            <a:endParaRPr lang="ja-JP" altLang="en-US" dirty="0"/>
          </a:p>
        </p:txBody>
      </p:sp>
      <p:sp>
        <p:nvSpPr>
          <p:cNvPr id="8" name="テキスト ボックス 7"/>
          <p:cNvSpPr txBox="1"/>
          <p:nvPr/>
        </p:nvSpPr>
        <p:spPr>
          <a:xfrm>
            <a:off x="1262454" y="721641"/>
            <a:ext cx="8601335" cy="523220"/>
          </a:xfrm>
          <a:prstGeom prst="rect">
            <a:avLst/>
          </a:prstGeom>
          <a:noFill/>
        </p:spPr>
        <p:txBody>
          <a:bodyPr wrap="square" rtlCol="0">
            <a:spAutoFit/>
          </a:bodyPr>
          <a:lstStyle/>
          <a:p>
            <a:r>
              <a:rPr lang="en-US" altLang="ja-JP" sz="2800" b="1" dirty="0" smtClean="0"/>
              <a:t>https</a:t>
            </a:r>
            <a:r>
              <a:rPr lang="en-US" altLang="ja-JP" sz="2800" b="1" dirty="0"/>
              <a:t>://github.com/UBD-AIIT-Global-Project/Phase1</a:t>
            </a:r>
            <a:endParaRPr kumimoji="1" lang="ja-JP" altLang="en-US" sz="2800" b="1" dirty="0"/>
          </a:p>
        </p:txBody>
      </p:sp>
      <p:sp>
        <p:nvSpPr>
          <p:cNvPr id="9" name="テキスト ボックス 8"/>
          <p:cNvSpPr txBox="1"/>
          <p:nvPr/>
        </p:nvSpPr>
        <p:spPr>
          <a:xfrm>
            <a:off x="1195778" y="1143120"/>
            <a:ext cx="8668011" cy="523220"/>
          </a:xfrm>
          <a:prstGeom prst="rect">
            <a:avLst/>
          </a:prstGeom>
          <a:noFill/>
        </p:spPr>
        <p:txBody>
          <a:bodyPr wrap="square" rtlCol="0">
            <a:spAutoFit/>
          </a:bodyPr>
          <a:lstStyle/>
          <a:p>
            <a:r>
              <a:rPr lang="en-US" altLang="ja-JP" sz="2800" b="1" dirty="0" smtClean="0"/>
              <a:t>https</a:t>
            </a:r>
            <a:r>
              <a:rPr lang="en-US" altLang="ja-JP" sz="2800" b="1" dirty="0"/>
              <a:t>://github.com/UBD-AIIT-Global-Project/Phase1.git</a:t>
            </a:r>
            <a:endParaRPr kumimoji="1" lang="ja-JP" altLang="en-US" sz="2800" b="1" dirty="0"/>
          </a:p>
        </p:txBody>
      </p:sp>
      <p:sp>
        <p:nvSpPr>
          <p:cNvPr id="10" name="テキスト ボックス 9"/>
          <p:cNvSpPr txBox="1"/>
          <p:nvPr/>
        </p:nvSpPr>
        <p:spPr>
          <a:xfrm>
            <a:off x="62044" y="696589"/>
            <a:ext cx="1237988" cy="523220"/>
          </a:xfrm>
          <a:prstGeom prst="rect">
            <a:avLst/>
          </a:prstGeom>
          <a:noFill/>
        </p:spPr>
        <p:txBody>
          <a:bodyPr wrap="square" rtlCol="0">
            <a:spAutoFit/>
          </a:bodyPr>
          <a:lstStyle/>
          <a:p>
            <a:r>
              <a:rPr lang="en-US" altLang="ja-JP" sz="2800" b="1" dirty="0" smtClean="0"/>
              <a:t>URL :</a:t>
            </a:r>
            <a:endParaRPr kumimoji="1" lang="ja-JP" altLang="en-US" sz="2800" b="1" dirty="0"/>
          </a:p>
        </p:txBody>
      </p:sp>
      <p:sp>
        <p:nvSpPr>
          <p:cNvPr id="11" name="テキスト ボックス 10"/>
          <p:cNvSpPr txBox="1"/>
          <p:nvPr/>
        </p:nvSpPr>
        <p:spPr>
          <a:xfrm>
            <a:off x="24466" y="1175613"/>
            <a:ext cx="1237988" cy="523220"/>
          </a:xfrm>
          <a:prstGeom prst="rect">
            <a:avLst/>
          </a:prstGeom>
          <a:noFill/>
        </p:spPr>
        <p:txBody>
          <a:bodyPr wrap="square" rtlCol="0">
            <a:spAutoFit/>
          </a:bodyPr>
          <a:lstStyle/>
          <a:p>
            <a:r>
              <a:rPr lang="en-US" altLang="ja-JP" sz="2800" b="1" dirty="0" smtClean="0"/>
              <a:t>Clone :</a:t>
            </a:r>
            <a:endParaRPr kumimoji="1" lang="ja-JP" altLang="en-US" sz="2800" b="1" dirty="0"/>
          </a:p>
        </p:txBody>
      </p:sp>
      <p:sp>
        <p:nvSpPr>
          <p:cNvPr id="12" name="テキスト ボックス 11"/>
          <p:cNvSpPr txBox="1"/>
          <p:nvPr/>
        </p:nvSpPr>
        <p:spPr>
          <a:xfrm>
            <a:off x="125260" y="1745968"/>
            <a:ext cx="9655480" cy="954107"/>
          </a:xfrm>
          <a:prstGeom prst="rect">
            <a:avLst/>
          </a:prstGeom>
          <a:noFill/>
        </p:spPr>
        <p:txBody>
          <a:bodyPr wrap="square" rtlCol="0">
            <a:spAutoFit/>
          </a:bodyPr>
          <a:lstStyle/>
          <a:p>
            <a:r>
              <a:rPr lang="en-US" altLang="ja-JP" sz="2800" b="1" dirty="0" smtClean="0"/>
              <a:t>Project </a:t>
            </a:r>
            <a:r>
              <a:rPr lang="en-US" altLang="ja-JP" sz="2800" b="1" dirty="0"/>
              <a:t>management </a:t>
            </a:r>
            <a:r>
              <a:rPr lang="en-US" altLang="ja-JP" sz="2800" b="1" dirty="0" smtClean="0"/>
              <a:t>with </a:t>
            </a:r>
            <a:r>
              <a:rPr lang="en-US" altLang="ja-JP" sz="2800" b="1" dirty="0" err="1"/>
              <a:t>github</a:t>
            </a:r>
            <a:r>
              <a:rPr lang="en-US" altLang="ja-JP" sz="2800" b="1" dirty="0"/>
              <a:t> </a:t>
            </a:r>
            <a:r>
              <a:rPr lang="en-US" altLang="ja-JP" sz="2800" b="1" dirty="0" smtClean="0"/>
              <a:t>flow</a:t>
            </a:r>
          </a:p>
          <a:p>
            <a:r>
              <a:rPr lang="en-US" altLang="ja-JP" sz="2800" b="1" dirty="0" smtClean="0"/>
              <a:t>(</a:t>
            </a:r>
            <a:r>
              <a:rPr lang="en-US" altLang="ja-JP" sz="2800" b="1" dirty="0"/>
              <a:t>After Fixing </a:t>
            </a:r>
            <a:r>
              <a:rPr lang="en-US" altLang="ja-JP" sz="2800" b="1" dirty="0" smtClean="0"/>
              <a:t>our Server </a:t>
            </a:r>
            <a:r>
              <a:rPr lang="en-US" altLang="ja-JP" sz="2800" b="1" dirty="0"/>
              <a:t>Side AP )</a:t>
            </a:r>
            <a:endParaRPr kumimoji="1" lang="ja-JP" altLang="en-US" sz="2800" b="1" dirty="0"/>
          </a:p>
        </p:txBody>
      </p:sp>
    </p:spTree>
    <p:extLst>
      <p:ext uri="{BB962C8B-B14F-4D97-AF65-F5344CB8AC3E}">
        <p14:creationId xmlns:p14="http://schemas.microsoft.com/office/powerpoint/2010/main" val="24358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 </a:t>
            </a:r>
            <a:endParaRPr kumimoji="1" lang="ja-JP" altLang="en-US" dirty="0"/>
          </a:p>
        </p:txBody>
      </p:sp>
      <p:sp>
        <p:nvSpPr>
          <p:cNvPr id="3" name="コンテンツ プレースホルダー 2"/>
          <p:cNvSpPr>
            <a:spLocks noGrp="1"/>
          </p:cNvSpPr>
          <p:nvPr>
            <p:ph idx="1"/>
          </p:nvPr>
        </p:nvSpPr>
        <p:spPr>
          <a:xfrm>
            <a:off x="440407" y="877578"/>
            <a:ext cx="8543925" cy="5569333"/>
          </a:xfrm>
        </p:spPr>
        <p:txBody>
          <a:bodyPr>
            <a:normAutofit/>
          </a:bodyPr>
          <a:lstStyle/>
          <a:p>
            <a:r>
              <a:rPr lang="en-US" altLang="ja-JP" sz="2400" dirty="0"/>
              <a:t>Phase1:Overall </a:t>
            </a:r>
            <a:r>
              <a:rPr lang="en-US" altLang="ja-JP" sz="2400" dirty="0" smtClean="0"/>
              <a:t>Schedule</a:t>
            </a:r>
          </a:p>
          <a:p>
            <a:pPr lvl="1"/>
            <a:r>
              <a:rPr lang="en-US" altLang="ja-JP" sz="1800" dirty="0" smtClean="0"/>
              <a:t>Web application: </a:t>
            </a:r>
          </a:p>
          <a:p>
            <a:pPr lvl="1"/>
            <a:r>
              <a:rPr lang="en-US" altLang="ja-JP" sz="1800" dirty="0" smtClean="0"/>
              <a:t>Sensing devices: provided to UBD </a:t>
            </a:r>
          </a:p>
          <a:p>
            <a:pPr lvl="1"/>
            <a:r>
              <a:rPr lang="en-US" altLang="ja-JP" sz="1800" dirty="0" smtClean="0"/>
              <a:t>Observation plan</a:t>
            </a:r>
          </a:p>
          <a:p>
            <a:pPr lvl="2"/>
            <a:r>
              <a:rPr lang="en-US" altLang="ja-JP" sz="1475" dirty="0" smtClean="0"/>
              <a:t>Sample modeling</a:t>
            </a:r>
          </a:p>
          <a:p>
            <a:pPr lvl="2"/>
            <a:endParaRPr lang="en-US" altLang="ja-JP" sz="1475" dirty="0" smtClean="0"/>
          </a:p>
          <a:p>
            <a:endParaRPr lang="en-US" altLang="ja-JP" sz="2400" dirty="0" smtClean="0"/>
          </a:p>
          <a:p>
            <a:endParaRPr kumimoji="1" lang="ja-JP" altLang="en-US" sz="2400" dirty="0"/>
          </a:p>
        </p:txBody>
      </p:sp>
      <p:sp>
        <p:nvSpPr>
          <p:cNvPr id="5" name="タイトル 1"/>
          <p:cNvSpPr txBox="1">
            <a:spLocks/>
          </p:cNvSpPr>
          <p:nvPr/>
        </p:nvSpPr>
        <p:spPr>
          <a:xfrm>
            <a:off x="0" y="-45019"/>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Progress Update-01</a:t>
            </a:r>
            <a:endParaRPr lang="ja-JP" altLang="en-US" b="1" dirty="0">
              <a:solidFill>
                <a:schemeClr val="bg1"/>
              </a:solidFill>
            </a:endParaRPr>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8</a:t>
            </a:fld>
            <a:endParaRPr lang="ja-JP" altLang="en-US" dirty="0"/>
          </a:p>
        </p:txBody>
      </p:sp>
      <p:pic>
        <p:nvPicPr>
          <p:cNvPr id="8" name="図 7"/>
          <p:cNvPicPr>
            <a:picLocks noChangeAspect="1"/>
          </p:cNvPicPr>
          <p:nvPr/>
        </p:nvPicPr>
        <p:blipFill rotWithShape="1">
          <a:blip r:embed="rId2"/>
          <a:srcRect l="2181" t="15230" r="1788" b="13871"/>
          <a:stretch/>
        </p:blipFill>
        <p:spPr>
          <a:xfrm>
            <a:off x="299581" y="2443226"/>
            <a:ext cx="9306838" cy="4321479"/>
          </a:xfrm>
          <a:prstGeom prst="rect">
            <a:avLst/>
          </a:prstGeom>
        </p:spPr>
      </p:pic>
    </p:spTree>
    <p:extLst>
      <p:ext uri="{BB962C8B-B14F-4D97-AF65-F5344CB8AC3E}">
        <p14:creationId xmlns:p14="http://schemas.microsoft.com/office/powerpoint/2010/main" val="4582270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 </a:t>
            </a:r>
            <a:endParaRPr kumimoji="1" lang="ja-JP" altLang="en-US" dirty="0"/>
          </a:p>
        </p:txBody>
      </p:sp>
      <p:sp>
        <p:nvSpPr>
          <p:cNvPr id="3" name="コンテンツ プレースホルダー 2"/>
          <p:cNvSpPr>
            <a:spLocks noGrp="1"/>
          </p:cNvSpPr>
          <p:nvPr>
            <p:ph idx="1"/>
          </p:nvPr>
        </p:nvSpPr>
        <p:spPr>
          <a:xfrm>
            <a:off x="440407" y="877578"/>
            <a:ext cx="8543925" cy="5569333"/>
          </a:xfrm>
        </p:spPr>
        <p:txBody>
          <a:bodyPr>
            <a:normAutofit/>
          </a:bodyPr>
          <a:lstStyle/>
          <a:p>
            <a:r>
              <a:rPr lang="en-US" altLang="ja-JP" sz="2400" dirty="0"/>
              <a:t>Progress on Web </a:t>
            </a:r>
            <a:r>
              <a:rPr lang="en-US" altLang="ja-JP" sz="2400" dirty="0" smtClean="0"/>
              <a:t>development</a:t>
            </a:r>
          </a:p>
          <a:p>
            <a:pPr lvl="1"/>
            <a:r>
              <a:rPr lang="en-US" altLang="ja-JP" sz="1800" dirty="0" smtClean="0"/>
              <a:t>Web application: </a:t>
            </a:r>
          </a:p>
          <a:p>
            <a:pPr lvl="2"/>
            <a:r>
              <a:rPr lang="en-US" altLang="ja-JP" sz="1400" dirty="0" smtClean="0"/>
              <a:t>(AIIT): </a:t>
            </a:r>
          </a:p>
          <a:p>
            <a:pPr lvl="3"/>
            <a:r>
              <a:rPr lang="en-US" altLang="ja-JP" sz="1100" dirty="0" smtClean="0"/>
              <a:t>Server </a:t>
            </a:r>
            <a:r>
              <a:rPr lang="en-US" altLang="ja-JP" sz="1100" dirty="0"/>
              <a:t>Side AP   </a:t>
            </a:r>
            <a:r>
              <a:rPr lang="en-US" altLang="ja-JP" sz="1100" dirty="0" smtClean="0"/>
              <a:t>Make  </a:t>
            </a:r>
            <a:r>
              <a:rPr lang="ja-JP" altLang="en-US" sz="1100" dirty="0"/>
              <a:t>～</a:t>
            </a:r>
            <a:r>
              <a:rPr lang="en-US" altLang="ja-JP" sz="1100" dirty="0" smtClean="0"/>
              <a:t>Unit Test : </a:t>
            </a:r>
            <a:r>
              <a:rPr lang="en-US" altLang="ja-JP" sz="1100" dirty="0" smtClean="0"/>
              <a:t>25</a:t>
            </a:r>
            <a:r>
              <a:rPr lang="en-US" altLang="ja-JP" sz="1100" baseline="30000" dirty="0" smtClean="0"/>
              <a:t>th</a:t>
            </a:r>
            <a:r>
              <a:rPr lang="en-US" altLang="ja-JP" sz="1100" dirty="0" smtClean="0"/>
              <a:t> Feb.</a:t>
            </a:r>
            <a:endParaRPr lang="en-US" altLang="ja-JP" sz="1100" dirty="0" smtClean="0"/>
          </a:p>
          <a:p>
            <a:pPr lvl="3"/>
            <a:r>
              <a:rPr lang="en-US" altLang="ja-JP" sz="1100" dirty="0" smtClean="0"/>
              <a:t>Integration :	</a:t>
            </a:r>
            <a:r>
              <a:rPr lang="en-US" altLang="ja-JP" sz="1100" dirty="0" smtClean="0"/>
              <a:t>1</a:t>
            </a:r>
            <a:r>
              <a:rPr lang="en-US" altLang="ja-JP" sz="1100" baseline="30000" dirty="0" smtClean="0"/>
              <a:t>st</a:t>
            </a:r>
            <a:r>
              <a:rPr lang="en-US" altLang="ja-JP" sz="1100" dirty="0" smtClean="0"/>
              <a:t> Mar </a:t>
            </a:r>
            <a:r>
              <a:rPr lang="mr-IN" altLang="ja-JP" sz="1100" dirty="0" smtClean="0"/>
              <a:t>–</a:t>
            </a:r>
            <a:r>
              <a:rPr lang="en-US" altLang="ja-JP" sz="1100" dirty="0" smtClean="0"/>
              <a:t> </a:t>
            </a:r>
            <a:r>
              <a:rPr lang="en-US" altLang="ja-JP" sz="1100" dirty="0" smtClean="0"/>
              <a:t>18</a:t>
            </a:r>
            <a:r>
              <a:rPr lang="en-US" altLang="ja-JP" sz="1100" baseline="30000" dirty="0" smtClean="0"/>
              <a:t>th</a:t>
            </a:r>
            <a:r>
              <a:rPr lang="en-US" altLang="ja-JP" sz="1100" dirty="0" smtClean="0"/>
              <a:t> </a:t>
            </a:r>
            <a:r>
              <a:rPr lang="en-US" altLang="ja-JP" sz="1100" dirty="0" smtClean="0"/>
              <a:t>Mar.</a:t>
            </a:r>
          </a:p>
          <a:p>
            <a:pPr lvl="2"/>
            <a:r>
              <a:rPr lang="en-US" altLang="ja-JP" sz="1400" dirty="0" smtClean="0"/>
              <a:t>(UBD): to be defined, but expected Unit test to be completed before integration </a:t>
            </a:r>
            <a:r>
              <a:rPr lang="mr-IN" altLang="ja-JP" sz="1400" dirty="0" smtClean="0"/>
              <a:t>–</a:t>
            </a:r>
            <a:r>
              <a:rPr lang="en-US" altLang="ja-JP" sz="1400" dirty="0" smtClean="0"/>
              <a:t> 15</a:t>
            </a:r>
            <a:r>
              <a:rPr lang="en-US" altLang="ja-JP" sz="1400" baseline="30000" dirty="0" smtClean="0"/>
              <a:t>th</a:t>
            </a:r>
            <a:r>
              <a:rPr lang="en-US" altLang="ja-JP" sz="1400" dirty="0" smtClean="0"/>
              <a:t> Feb.</a:t>
            </a:r>
            <a:endParaRPr lang="en-US" altLang="ja-JP" sz="1475" dirty="0" smtClean="0"/>
          </a:p>
          <a:p>
            <a:endParaRPr lang="en-US" altLang="ja-JP" sz="2400" dirty="0" smtClean="0"/>
          </a:p>
          <a:p>
            <a:r>
              <a:rPr lang="en-US" altLang="ja-JP" sz="2400" dirty="0" err="1">
                <a:solidFill>
                  <a:prstClr val="black"/>
                </a:solidFill>
              </a:rPr>
              <a:t>WebService-DemoSite</a:t>
            </a:r>
            <a:r>
              <a:rPr lang="en-US" altLang="ja-JP" sz="2400" dirty="0">
                <a:solidFill>
                  <a:prstClr val="black"/>
                </a:solidFill>
              </a:rPr>
              <a:t> (2015</a:t>
            </a:r>
            <a:r>
              <a:rPr lang="en-US" altLang="ja-JP" sz="2400" dirty="0"/>
              <a:t> </a:t>
            </a:r>
            <a:r>
              <a:rPr lang="en-US" altLang="ja-JP" sz="2400" dirty="0" err="1"/>
              <a:t>Global</a:t>
            </a:r>
            <a:r>
              <a:rPr lang="en-US" altLang="ja-JP" sz="2400" dirty="0" err="1">
                <a:solidFill>
                  <a:prstClr val="black"/>
                </a:solidFill>
              </a:rPr>
              <a:t>Project’s</a:t>
            </a:r>
            <a:r>
              <a:rPr lang="en-US" altLang="ja-JP" sz="2400" dirty="0">
                <a:solidFill>
                  <a:prstClr val="black"/>
                </a:solidFill>
              </a:rPr>
              <a:t>  Deliverables</a:t>
            </a:r>
            <a:r>
              <a:rPr lang="en-US" altLang="ja-JP" sz="2400" dirty="0" smtClean="0">
                <a:solidFill>
                  <a:prstClr val="black"/>
                </a:solidFill>
              </a:rPr>
              <a:t>)</a:t>
            </a:r>
          </a:p>
          <a:p>
            <a:pPr marL="0" indent="0">
              <a:buNone/>
            </a:pPr>
            <a:r>
              <a:rPr lang="en-US" altLang="ja-JP" sz="2400" dirty="0">
                <a:solidFill>
                  <a:prstClr val="black"/>
                </a:solidFill>
              </a:rPr>
              <a:t>	please </a:t>
            </a:r>
            <a:r>
              <a:rPr lang="en-US" altLang="ja-JP" sz="2400" dirty="0" smtClean="0">
                <a:solidFill>
                  <a:prstClr val="black"/>
                </a:solidFill>
              </a:rPr>
              <a:t>confirm GitHub Repository.</a:t>
            </a:r>
            <a:endParaRPr lang="en-US" altLang="ja-JP" sz="2400" dirty="0"/>
          </a:p>
          <a:p>
            <a:pPr marL="0" indent="0">
              <a:buNone/>
            </a:pPr>
            <a:endParaRPr lang="en-US" altLang="ja-JP" sz="2400" dirty="0">
              <a:solidFill>
                <a:prstClr val="black"/>
              </a:solidFill>
            </a:endParaRPr>
          </a:p>
          <a:p>
            <a:pPr marL="0" indent="0">
              <a:buNone/>
            </a:pPr>
            <a:r>
              <a:rPr lang="en-US" altLang="ja-JP" sz="2400" dirty="0"/>
              <a:t>	</a:t>
            </a:r>
            <a:endParaRPr lang="en-US" altLang="ja-JP" sz="2400" dirty="0"/>
          </a:p>
          <a:p>
            <a:endParaRPr kumimoji="1" lang="ja-JP" altLang="en-US" sz="2400" dirty="0"/>
          </a:p>
        </p:txBody>
      </p:sp>
      <p:sp>
        <p:nvSpPr>
          <p:cNvPr id="5" name="タイトル 1"/>
          <p:cNvSpPr txBox="1">
            <a:spLocks/>
          </p:cNvSpPr>
          <p:nvPr/>
        </p:nvSpPr>
        <p:spPr>
          <a:xfrm>
            <a:off x="0" y="-45019"/>
            <a:ext cx="9906000" cy="701674"/>
          </a:xfrm>
          <a:prstGeom prst="rect">
            <a:avLst/>
          </a:prstGeom>
          <a:solidFill>
            <a:schemeClr val="tx1">
              <a:lumMod val="65000"/>
              <a:lumOff val="35000"/>
            </a:schemeClr>
          </a:solidFill>
        </p:spPr>
        <p:txBody>
          <a:bodyPr vert="horz" lIns="91440" tIns="45720" rIns="91440" bIns="45720" rtlCol="0" anchor="ctr">
            <a:normAutofit/>
          </a:bodyPr>
          <a:lstStyle>
            <a:lvl1pPr algn="l" defTabSz="742950" rtl="0" eaLnBrk="1" latinLnBrk="0" hangingPunct="1">
              <a:lnSpc>
                <a:spcPct val="90000"/>
              </a:lnSpc>
              <a:spcBef>
                <a:spcPct val="0"/>
              </a:spcBef>
              <a:buNone/>
              <a:defRPr kumimoji="1" sz="3200" kern="1200">
                <a:solidFill>
                  <a:schemeClr val="tx1"/>
                </a:solidFill>
                <a:latin typeface="+mj-lt"/>
                <a:ea typeface="+mj-ea"/>
                <a:cs typeface="+mj-cs"/>
              </a:defRPr>
            </a:lvl1pPr>
          </a:lstStyle>
          <a:p>
            <a:r>
              <a:rPr lang="en-US" altLang="ja-JP" b="1" dirty="0" smtClean="0">
                <a:solidFill>
                  <a:schemeClr val="bg1"/>
                </a:solidFill>
              </a:rPr>
              <a:t>  Progress </a:t>
            </a:r>
            <a:r>
              <a:rPr lang="en-US" altLang="ja-JP" b="1" dirty="0" smtClean="0">
                <a:solidFill>
                  <a:schemeClr val="bg1"/>
                </a:solidFill>
              </a:rPr>
              <a:t>Update-01</a:t>
            </a:r>
          </a:p>
        </p:txBody>
      </p:sp>
      <p:sp>
        <p:nvSpPr>
          <p:cNvPr id="4" name="スライド番号プレースホルダー 3"/>
          <p:cNvSpPr>
            <a:spLocks noGrp="1"/>
          </p:cNvSpPr>
          <p:nvPr>
            <p:ph type="sldNum" sz="quarter" idx="12"/>
          </p:nvPr>
        </p:nvSpPr>
        <p:spPr/>
        <p:txBody>
          <a:bodyPr/>
          <a:lstStyle/>
          <a:p>
            <a:fld id="{7E081743-69C2-4806-8438-6E72C5188B45}" type="slidenum">
              <a:rPr lang="ja-JP" altLang="en-US" smtClean="0"/>
              <a:pPr/>
              <a:t>9</a:t>
            </a:fld>
            <a:endParaRPr lang="ja-JP" altLang="en-US" dirty="0"/>
          </a:p>
        </p:txBody>
      </p:sp>
    </p:spTree>
    <p:extLst>
      <p:ext uri="{BB962C8B-B14F-4D97-AF65-F5344CB8AC3E}">
        <p14:creationId xmlns:p14="http://schemas.microsoft.com/office/powerpoint/2010/main" val="4212038913"/>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1752</TotalTime>
  <Words>450</Words>
  <Application>Microsoft Office PowerPoint</Application>
  <PresentationFormat>A4 210 x 297 mm</PresentationFormat>
  <Paragraphs>135</Paragraphs>
  <Slides>13</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13</vt:i4>
      </vt:variant>
    </vt:vector>
  </HeadingPairs>
  <TitlesOfParts>
    <vt:vector size="20" baseType="lpstr">
      <vt:lpstr>Yu Gothic</vt:lpstr>
      <vt:lpstr>Yu Gothic Light</vt:lpstr>
      <vt:lpstr>Yu Mincho</vt:lpstr>
      <vt:lpstr>Arial</vt:lpstr>
      <vt:lpstr>Mangal</vt:lpstr>
      <vt:lpstr>Wingdings</vt:lpstr>
      <vt:lpstr>ホワイト</vt:lpstr>
      <vt:lpstr>Global PBL with UBD Regular update meeting   Flood Observing System Researching project</vt:lpstr>
      <vt:lpstr>PowerPoint プレゼンテーション</vt:lpstr>
      <vt:lpstr>  </vt:lpstr>
      <vt:lpstr>PowerPoint プレゼンテーション</vt:lpstr>
      <vt:lpstr>PowerPoint プレゼンテーション</vt:lpstr>
      <vt:lpstr>PowerPoint プレゼンテーション</vt:lpstr>
      <vt:lpstr>PowerPoint プレゼンテーション</vt:lpstr>
      <vt:lpstr> </vt:lpstr>
      <vt:lpstr> </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Proposal for Flood Observing System Researching project</dc:title>
  <dc:creator>あだちひろし</dc:creator>
  <cp:lastModifiedBy>yatabe</cp:lastModifiedBy>
  <cp:revision>118</cp:revision>
  <cp:lastPrinted>2016-11-08T06:28:10Z</cp:lastPrinted>
  <dcterms:created xsi:type="dcterms:W3CDTF">2016-11-06T15:02:24Z</dcterms:created>
  <dcterms:modified xsi:type="dcterms:W3CDTF">2017-02-04T03:33:32Z</dcterms:modified>
</cp:coreProperties>
</file>

<file path=docProps/thumbnail.jpeg>
</file>